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Lst>
  <p:sldSz cx="6858000" cy="11879263"/>
  <p:notesSz cx="7102475" cy="12131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33"/>
    <a:srgbClr val="6AA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p:scale>
          <a:sx n="106" d="100"/>
          <a:sy n="106" d="100"/>
        </p:scale>
        <p:origin x="-1122" y="-72"/>
      </p:cViewPr>
      <p:guideLst>
        <p:guide orient="horz" pos="3741"/>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44130"/>
            <a:ext cx="5829300" cy="4135743"/>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6239364"/>
            <a:ext cx="5143500" cy="2868071"/>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3E0E80F-ADB5-4F9C-9917-24981B903AD9}" type="datetimeFigureOut">
              <a:rPr lang="en-PH" smtClean="0"/>
              <a:t>9/4/2018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3908813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E0E80F-ADB5-4F9C-9917-24981B903AD9}" type="datetimeFigureOut">
              <a:rPr lang="en-PH" smtClean="0"/>
              <a:t>9/4/2018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2473111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961570"/>
            <a:ext cx="5915025" cy="4941443"/>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7949760"/>
            <a:ext cx="5915025" cy="259858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3E0E80F-ADB5-4F9C-9917-24981B903AD9}" type="datetimeFigureOut">
              <a:rPr lang="en-PH" smtClean="0"/>
              <a:t>9/4/2018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182791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3162304"/>
            <a:ext cx="2914650" cy="75372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3162304"/>
            <a:ext cx="2914650" cy="75372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E0E80F-ADB5-4F9C-9917-24981B903AD9}" type="datetimeFigureOut">
              <a:rPr lang="en-PH" smtClean="0"/>
              <a:t>9/4/2018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14733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32464"/>
            <a:ext cx="5915025" cy="229610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912070"/>
            <a:ext cx="2901255" cy="142716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4339231"/>
            <a:ext cx="2901255" cy="638235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912070"/>
            <a:ext cx="2915543" cy="142716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4339231"/>
            <a:ext cx="2915543" cy="638235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3E0E80F-ADB5-4F9C-9917-24981B903AD9}" type="datetimeFigureOut">
              <a:rPr lang="en-PH" smtClean="0"/>
              <a:t>9/4/2018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916812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E0E80F-ADB5-4F9C-9917-24981B903AD9}" type="datetimeFigureOut">
              <a:rPr lang="en-PH" smtClean="0"/>
              <a:t>9/4/2018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3977012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E0E80F-ADB5-4F9C-9917-24981B903AD9}" type="datetimeFigureOut">
              <a:rPr lang="en-PH" smtClean="0"/>
              <a:t>9/4/2018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58564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791951"/>
            <a:ext cx="2211884" cy="2771828"/>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710397"/>
            <a:ext cx="3471863" cy="844197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3563779"/>
            <a:ext cx="2211884" cy="660234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B3E0E80F-ADB5-4F9C-9917-24981B903AD9}" type="datetimeFigureOut">
              <a:rPr lang="en-PH" smtClean="0"/>
              <a:t>9/4/2018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95940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791951"/>
            <a:ext cx="2211884" cy="2771828"/>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710397"/>
            <a:ext cx="3471863" cy="8441976"/>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3563779"/>
            <a:ext cx="2211884" cy="660234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B3E0E80F-ADB5-4F9C-9917-24981B903AD9}" type="datetimeFigureOut">
              <a:rPr lang="en-PH" smtClean="0"/>
              <a:t>9/4/2018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13173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E0E80F-ADB5-4F9C-9917-24981B903AD9}" type="datetimeFigureOut">
              <a:rPr lang="en-PH" smtClean="0"/>
              <a:t>9/4/2018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3449493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32461"/>
            <a:ext cx="1478756" cy="1006712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632461"/>
            <a:ext cx="4350544" cy="1006712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E0E80F-ADB5-4F9C-9917-24981B903AD9}" type="datetimeFigureOut">
              <a:rPr lang="en-PH" smtClean="0"/>
              <a:t>9/4/2018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F08AF270-E000-4453-8A3C-0C8AD7FCB526}" type="slidenum">
              <a:rPr lang="en-PH" smtClean="0"/>
              <a:t>‹#›</a:t>
            </a:fld>
            <a:endParaRPr lang="en-PH"/>
          </a:p>
        </p:txBody>
      </p:sp>
    </p:spTree>
    <p:extLst>
      <p:ext uri="{BB962C8B-B14F-4D97-AF65-F5344CB8AC3E}">
        <p14:creationId xmlns:p14="http://schemas.microsoft.com/office/powerpoint/2010/main" val="2222626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32464"/>
            <a:ext cx="5915025" cy="229610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3162304"/>
            <a:ext cx="5915025" cy="753728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11010319"/>
            <a:ext cx="1543050" cy="632461"/>
          </a:xfrm>
          <a:prstGeom prst="rect">
            <a:avLst/>
          </a:prstGeom>
        </p:spPr>
        <p:txBody>
          <a:bodyPr vert="horz" lIns="91440" tIns="45720" rIns="91440" bIns="45720" rtlCol="0" anchor="ctr"/>
          <a:lstStyle>
            <a:lvl1pPr algn="l">
              <a:defRPr sz="900">
                <a:solidFill>
                  <a:schemeClr val="tx1">
                    <a:tint val="75000"/>
                  </a:schemeClr>
                </a:solidFill>
              </a:defRPr>
            </a:lvl1pPr>
          </a:lstStyle>
          <a:p>
            <a:fld id="{B3E0E80F-ADB5-4F9C-9917-24981B903AD9}" type="datetimeFigureOut">
              <a:rPr lang="en-PH" smtClean="0"/>
              <a:t>9/4/2018</a:t>
            </a:fld>
            <a:endParaRPr lang="en-PH"/>
          </a:p>
        </p:txBody>
      </p:sp>
      <p:sp>
        <p:nvSpPr>
          <p:cNvPr id="5" name="Footer Placeholder 4"/>
          <p:cNvSpPr>
            <a:spLocks noGrp="1"/>
          </p:cNvSpPr>
          <p:nvPr>
            <p:ph type="ftr" sz="quarter" idx="3"/>
          </p:nvPr>
        </p:nvSpPr>
        <p:spPr>
          <a:xfrm>
            <a:off x="2271713" y="11010319"/>
            <a:ext cx="2314575" cy="63246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4843463" y="11010319"/>
            <a:ext cx="1543050" cy="632461"/>
          </a:xfrm>
          <a:prstGeom prst="rect">
            <a:avLst/>
          </a:prstGeom>
        </p:spPr>
        <p:txBody>
          <a:bodyPr vert="horz" lIns="91440" tIns="45720" rIns="91440" bIns="45720" rtlCol="0" anchor="ctr"/>
          <a:lstStyle>
            <a:lvl1pPr algn="r">
              <a:defRPr sz="900">
                <a:solidFill>
                  <a:schemeClr val="tx1">
                    <a:tint val="75000"/>
                  </a:schemeClr>
                </a:solidFill>
              </a:defRPr>
            </a:lvl1pPr>
          </a:lstStyle>
          <a:p>
            <a:fld id="{F08AF270-E000-4453-8A3C-0C8AD7FCB526}" type="slidenum">
              <a:rPr lang="en-PH" smtClean="0"/>
              <a:t>‹#›</a:t>
            </a:fld>
            <a:endParaRPr lang="en-PH"/>
          </a:p>
        </p:txBody>
      </p:sp>
    </p:spTree>
    <p:extLst>
      <p:ext uri="{BB962C8B-B14F-4D97-AF65-F5344CB8AC3E}">
        <p14:creationId xmlns:p14="http://schemas.microsoft.com/office/powerpoint/2010/main" val="3282371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29"/>
          <p:cNvSpPr txBox="1">
            <a:spLocks noChangeArrowheads="1"/>
          </p:cNvSpPr>
          <p:nvPr/>
        </p:nvSpPr>
        <p:spPr bwMode="auto">
          <a:xfrm>
            <a:off x="4971570" y="5883400"/>
            <a:ext cx="1545035" cy="3668003"/>
          </a:xfrm>
          <a:prstGeom prst="rect">
            <a:avLst/>
          </a:prstGeom>
          <a:ln/>
        </p:spPr>
        <p:style>
          <a:lnRef idx="1">
            <a:schemeClr val="accent6"/>
          </a:lnRef>
          <a:fillRef idx="3">
            <a:schemeClr val="accent6"/>
          </a:fillRef>
          <a:effectRef idx="2">
            <a:schemeClr val="accent6"/>
          </a:effectRef>
          <a:fontRef idx="minor">
            <a:schemeClr val="lt1"/>
          </a:fontRef>
        </p:style>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dirty="0" smtClean="0">
                <a:ln>
                  <a:noFill/>
                </a:ln>
                <a:solidFill>
                  <a:srgbClr val="000000"/>
                </a:solidFill>
                <a:effectLst/>
                <a:latin typeface="Calibri" panose="020F0502020204030204" pitchFamily="34" charset="0"/>
              </a:rPr>
              <a:t>WEEKLY ACTIVITIES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dirty="0" smtClean="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panose="020F0502020204030204" pitchFamily="34" charset="0"/>
              </a:rPr>
              <a:t>CATEGORY 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1st Week -Coloring Activity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2nd Week - Poem Making &amp; Poem Recitation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600" b="1" i="0" u="none" strike="noStrike" cap="none" normalizeH="0" baseline="0" dirty="0" smtClean="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panose="020F0502020204030204" pitchFamily="34" charset="0"/>
              </a:rPr>
              <a:t>CATEGORY B</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1st Week –Poster Slogan Making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2nd Week - Collage Making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3rd Week– Interpretative Dance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600" b="1" i="0" u="none" strike="noStrike" cap="none" normalizeH="0" baseline="0" dirty="0" smtClean="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panose="020F0502020204030204" pitchFamily="34" charset="0"/>
              </a:rPr>
              <a:t>CATEGORY 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1st Week –Poster Making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2nd Week - Song Composition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3rd Week– Advertisements </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2" name="Title 1"/>
          <p:cNvSpPr>
            <a:spLocks noGrp="1"/>
          </p:cNvSpPr>
          <p:nvPr>
            <p:ph type="title"/>
          </p:nvPr>
        </p:nvSpPr>
        <p:spPr>
          <a:xfrm>
            <a:off x="481806" y="671294"/>
            <a:ext cx="5915025" cy="2296108"/>
          </a:xfrm>
        </p:spPr>
        <p:txBody>
          <a:bodyPr>
            <a:noAutofit/>
          </a:bodyPr>
          <a:lstStyle/>
          <a:p>
            <a:pPr algn="ctr"/>
            <a:r>
              <a:rPr lang="en-PH" sz="2000" dirty="0" smtClean="0"/>
              <a:t/>
            </a:r>
            <a:br>
              <a:rPr lang="en-PH" sz="2000" dirty="0" smtClean="0"/>
            </a:br>
            <a:endParaRPr lang="en-PH" sz="2000" dirty="0"/>
          </a:p>
        </p:txBody>
      </p:sp>
      <p:pic>
        <p:nvPicPr>
          <p:cNvPr id="1026" name="Picture 2" descr="beaconhou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5217" y="567644"/>
            <a:ext cx="1325562" cy="82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pic>
        <p:nvPicPr>
          <p:cNvPr id="1027" name="Picture 3" descr="13090226_1318475051502840_1665851310_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806" y="666330"/>
            <a:ext cx="716607" cy="680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2" name="Text Box 7"/>
          <p:cNvSpPr txBox="1">
            <a:spLocks noChangeArrowheads="1" noChangeShapeType="1"/>
          </p:cNvSpPr>
          <p:nvPr/>
        </p:nvSpPr>
        <p:spPr bwMode="auto">
          <a:xfrm>
            <a:off x="1449388" y="772015"/>
            <a:ext cx="4199857" cy="902955"/>
          </a:xfrm>
          <a:prstGeom prst="rect">
            <a:avLst/>
          </a:prstGeom>
          <a:ln>
            <a:headEnd type="none" w="med" len="med"/>
            <a:tailEnd type="none" w="med" len="med"/>
          </a:ln>
        </p:spPr>
        <p:style>
          <a:lnRef idx="3">
            <a:schemeClr val="lt1"/>
          </a:lnRef>
          <a:fillRef idx="1">
            <a:schemeClr val="accent4"/>
          </a:fillRef>
          <a:effectRef idx="1">
            <a:schemeClr val="accent4"/>
          </a:effectRef>
          <a:fontRef idx="minor">
            <a:schemeClr val="lt1"/>
          </a:fontRef>
        </p:style>
        <p:txBody>
          <a:bodyPr vert="horz" wrap="square" lIns="36195" tIns="36195" rIns="36195" bIns="36195"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spc="300" normalizeH="0" baseline="0" dirty="0" err="1" smtClean="0">
                <a:ln>
                  <a:noFill/>
                </a:ln>
                <a:solidFill>
                  <a:srgbClr val="000000"/>
                </a:solidFill>
                <a:effectLst>
                  <a:outerShdw blurRad="38100" dist="38100" dir="2700000" algn="tl">
                    <a:srgbClr val="000000">
                      <a:alpha val="43137"/>
                    </a:srgbClr>
                  </a:outerShdw>
                </a:effectLst>
                <a:latin typeface="Papyrus" panose="03070502060502030205" pitchFamily="66" charset="0"/>
              </a:rPr>
              <a:t>Paulinian</a:t>
            </a:r>
            <a:r>
              <a:rPr kumimoji="0" lang="en-US" altLang="en-US" sz="2800" b="1" i="0" u="none" strike="noStrike" cap="none" normalizeH="0" dirty="0" smtClean="0">
                <a:ln>
                  <a:noFill/>
                </a:ln>
                <a:solidFill>
                  <a:srgbClr val="000000"/>
                </a:solidFill>
                <a:effectLst>
                  <a:outerShdw blurRad="38100" dist="38100" dir="2700000" algn="tl">
                    <a:srgbClr val="000000">
                      <a:alpha val="43137"/>
                    </a:srgbClr>
                  </a:outerShdw>
                </a:effectLst>
                <a:latin typeface="Papyrus" panose="03070502060502030205" pitchFamily="66" charset="0"/>
              </a:rPr>
              <a:t> </a:t>
            </a:r>
            <a:r>
              <a:rPr kumimoji="0" lang="en-US" altLang="en-US" sz="2800" b="1" i="0" u="none" strike="noStrike" cap="none" spc="300" normalizeH="0" baseline="0" dirty="0" smtClean="0">
                <a:ln>
                  <a:noFill/>
                </a:ln>
                <a:solidFill>
                  <a:srgbClr val="000000"/>
                </a:solidFill>
                <a:effectLst>
                  <a:outerShdw blurRad="38100" dist="38100" dir="2700000" algn="tl">
                    <a:srgbClr val="000000">
                      <a:alpha val="43137"/>
                    </a:srgbClr>
                  </a:outerShdw>
                </a:effectLst>
                <a:latin typeface="Papyrus" panose="03070502060502030205" pitchFamily="66" charset="0"/>
              </a:rPr>
              <a:t>Newsletter</a:t>
            </a:r>
          </a:p>
          <a:p>
            <a:pPr lvl="0" algn="ctr" defTabSz="914400" eaLnBrk="0" fontAlgn="base" hangingPunct="0">
              <a:spcBef>
                <a:spcPct val="0"/>
              </a:spcBef>
              <a:spcAft>
                <a:spcPct val="0"/>
              </a:spcAft>
            </a:pPr>
            <a:r>
              <a:rPr lang="en-PH" sz="14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Beaconhouse</a:t>
            </a:r>
            <a:r>
              <a:rPr lang="en-PH" sz="1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St. Paul’s Official School Publication</a:t>
            </a:r>
            <a:r>
              <a:rPr lang="en-PH" sz="1400" dirty="0"/>
              <a:t/>
            </a:r>
            <a:br>
              <a:rPr lang="en-PH" sz="1400" dirty="0"/>
            </a:br>
            <a:endParaRPr kumimoji="0" lang="en-US" altLang="en-US" sz="1400" b="0" i="0" u="none" strike="noStrike" cap="none" spc="300" normalizeH="0" baseline="0" dirty="0" smtClean="0">
              <a:ln>
                <a:noFill/>
              </a:ln>
              <a:solidFill>
                <a:schemeClr val="tx1"/>
              </a:solidFill>
              <a:effectLst>
                <a:outerShdw blurRad="38100" dist="38100" dir="2700000" algn="tl">
                  <a:srgbClr val="000000">
                    <a:alpha val="43137"/>
                  </a:srgbClr>
                </a:outerShdw>
              </a:effectLst>
              <a:latin typeface="Papyrus" panose="03070502060502030205" pitchFamily="66" charset="0"/>
            </a:endParaRPr>
          </a:p>
        </p:txBody>
      </p:sp>
      <p:sp>
        <p:nvSpPr>
          <p:cNvPr id="13" name="Text Box 8"/>
          <p:cNvSpPr txBox="1">
            <a:spLocks noChangeArrowheads="1" noChangeShapeType="1"/>
          </p:cNvSpPr>
          <p:nvPr/>
        </p:nvSpPr>
        <p:spPr bwMode="auto">
          <a:xfrm>
            <a:off x="424055" y="1795299"/>
            <a:ext cx="2500120" cy="9424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195" tIns="36195" rIns="36195" bIns="36195"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2060"/>
                </a:solidFill>
                <a:effectLst/>
              </a:rPr>
              <a:t>WELCOME TO SUCCESS!</a:t>
            </a:r>
          </a:p>
        </p:txBody>
      </p:sp>
      <p:sp>
        <p:nvSpPr>
          <p:cNvPr id="14" name="Text Box 9"/>
          <p:cNvSpPr txBox="1">
            <a:spLocks noChangeArrowheads="1" noChangeShapeType="1"/>
          </p:cNvSpPr>
          <p:nvPr/>
        </p:nvSpPr>
        <p:spPr bwMode="auto">
          <a:xfrm>
            <a:off x="2981926" y="1835683"/>
            <a:ext cx="1732673" cy="3776717"/>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195" tIns="36195" rIns="36195" bIns="36195"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chemeClr val="tx1"/>
                </a:solidFill>
                <a:effectLst/>
                <a:latin typeface="Calibri" panose="020F0502020204030204" pitchFamily="34" charset="0"/>
              </a:rPr>
              <a:t> </a:t>
            </a:r>
            <a:r>
              <a:rPr lang="en-US" altLang="en-US" sz="800" dirty="0" smtClean="0">
                <a:latin typeface="Calibri" panose="020F0502020204030204" pitchFamily="34" charset="0"/>
              </a:rPr>
              <a:t>          </a:t>
            </a:r>
            <a:r>
              <a:rPr kumimoji="0" lang="en-US" altLang="en-US" sz="1600" b="1" i="0" u="none" strike="noStrike" cap="none" normalizeH="0" baseline="0" dirty="0" smtClean="0">
                <a:ln>
                  <a:noFill/>
                </a:ln>
                <a:solidFill>
                  <a:schemeClr val="tx1"/>
                </a:solidFill>
                <a:effectLst/>
                <a:latin typeface="Calibri" panose="020F0502020204030204" pitchFamily="34" charset="0"/>
              </a:rPr>
              <a:t>J</a:t>
            </a:r>
            <a:r>
              <a:rPr kumimoji="0" lang="en-US" altLang="en-US" sz="1100" b="0" i="0" u="none" strike="noStrike" cap="none" normalizeH="0" baseline="0" dirty="0" smtClean="0">
                <a:ln>
                  <a:noFill/>
                </a:ln>
                <a:solidFill>
                  <a:schemeClr val="tx1"/>
                </a:solidFill>
                <a:effectLst/>
                <a:latin typeface="Calibri" panose="020F0502020204030204" pitchFamily="34" charset="0"/>
              </a:rPr>
              <a:t>uly 2, 2018– Wake up! Summer has just ended  and now it’s time for us to begin another remarkable school year in </a:t>
            </a:r>
            <a:r>
              <a:rPr kumimoji="0" lang="en-US" altLang="en-US" sz="1100" b="0" i="0" u="none" strike="noStrike" cap="none" normalizeH="0" baseline="0" dirty="0" err="1" smtClean="0">
                <a:ln>
                  <a:noFill/>
                </a:ln>
                <a:solidFill>
                  <a:schemeClr val="tx1"/>
                </a:solidFill>
                <a:effectLst/>
                <a:latin typeface="Calibri" panose="020F0502020204030204" pitchFamily="34" charset="0"/>
              </a:rPr>
              <a:t>Beaconhouse</a:t>
            </a:r>
            <a:r>
              <a:rPr kumimoji="0" lang="en-US" altLang="en-US" sz="1100" b="0" i="0" u="none" strike="noStrike" cap="none" normalizeH="0" baseline="0" dirty="0" smtClean="0">
                <a:ln>
                  <a:noFill/>
                </a:ln>
                <a:solidFill>
                  <a:schemeClr val="tx1"/>
                </a:solidFill>
                <a:effectLst/>
                <a:latin typeface="Calibri" panose="020F0502020204030204" pitchFamily="34" charset="0"/>
              </a:rPr>
              <a:t> St. Paul. It is so refreshing to be back in school and start with a bang. </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100" dirty="0">
                <a:latin typeface="Calibri" panose="020F0502020204030204" pitchFamily="34" charset="0"/>
              </a:rPr>
              <a:t> </a:t>
            </a:r>
            <a:r>
              <a:rPr lang="en-US" altLang="en-US" sz="1100" dirty="0" smtClean="0">
                <a:latin typeface="Calibri" panose="020F0502020204030204" pitchFamily="34" charset="0"/>
              </a:rPr>
              <a:t>         </a:t>
            </a:r>
            <a:r>
              <a:rPr kumimoji="0" lang="en-US" altLang="en-US" sz="1100" b="0" i="0" u="none" strike="noStrike" cap="none" normalizeH="0" baseline="0" dirty="0" smtClean="0">
                <a:ln>
                  <a:noFill/>
                </a:ln>
                <a:solidFill>
                  <a:schemeClr val="tx1"/>
                </a:solidFill>
                <a:effectLst/>
                <a:latin typeface="Calibri" panose="020F0502020204030204" pitchFamily="34" charset="0"/>
              </a:rPr>
              <a:t>The day started with a </a:t>
            </a:r>
            <a:r>
              <a:rPr lang="en-US" altLang="en-US" sz="1100" dirty="0">
                <a:latin typeface="Calibri" panose="020F0502020204030204" pitchFamily="34" charset="0"/>
              </a:rPr>
              <a:t>m</a:t>
            </a:r>
            <a:r>
              <a:rPr kumimoji="0" lang="en-US" altLang="en-US" sz="1100" b="0" i="0" u="none" strike="noStrike" cap="none" normalizeH="0" baseline="0" dirty="0" smtClean="0">
                <a:ln>
                  <a:noFill/>
                </a:ln>
                <a:solidFill>
                  <a:schemeClr val="tx1"/>
                </a:solidFill>
                <a:effectLst/>
                <a:latin typeface="Calibri" panose="020F0502020204030204" pitchFamily="34" charset="0"/>
              </a:rPr>
              <a:t>orning prayer followed by  the singing of the Philippine National Anthem and St. Paul’s Hymn which was led respectively by our dear </a:t>
            </a:r>
            <a:r>
              <a:rPr kumimoji="0" lang="en-US" altLang="en-US" sz="1100" b="0" i="0" u="none" strike="noStrike" cap="none" normalizeH="0" baseline="0" dirty="0" err="1" smtClean="0">
                <a:ln>
                  <a:noFill/>
                </a:ln>
                <a:solidFill>
                  <a:schemeClr val="tx1"/>
                </a:solidFill>
                <a:effectLst/>
                <a:latin typeface="Calibri" panose="020F0502020204030204" pitchFamily="34" charset="0"/>
              </a:rPr>
              <a:t>Paulinians</a:t>
            </a:r>
            <a:r>
              <a:rPr kumimoji="0" lang="en-US" altLang="en-US" sz="1100" b="0" i="0" u="none" strike="noStrike" cap="none" normalizeH="0" baseline="0" dirty="0" smtClean="0">
                <a:ln>
                  <a:noFill/>
                </a:ln>
                <a:solidFill>
                  <a:schemeClr val="tx1"/>
                </a:solidFill>
                <a:effectLst/>
                <a:latin typeface="Calibri" panose="020F0502020204030204" pitchFamily="34" charset="0"/>
              </a:rPr>
              <a:t>. </a:t>
            </a:r>
            <a:endParaRPr kumimoji="0" lang="id-ID" altLang="en-US" sz="1100" b="0" i="0" u="none" strike="noStrike" cap="none" normalizeH="0" baseline="0" dirty="0" smtClean="0">
              <a:ln>
                <a:noFill/>
              </a:ln>
              <a:solidFill>
                <a:schemeClr val="tx1"/>
              </a:solidFill>
              <a:effectLst/>
              <a:latin typeface="Calibri" panose="020F0502020204030204" pitchFamily="34" charset="0"/>
            </a:endParaRPr>
          </a:p>
          <a:p>
            <a:pPr lvl="0" algn="just" defTabSz="914400" eaLnBrk="0" fontAlgn="base" hangingPunct="0">
              <a:spcBef>
                <a:spcPct val="0"/>
              </a:spcBef>
              <a:spcAft>
                <a:spcPct val="0"/>
              </a:spcAft>
            </a:pPr>
            <a:r>
              <a:rPr lang="en-US" altLang="en-US" sz="1100" dirty="0">
                <a:latin typeface="Calibri" panose="020F0502020204030204" pitchFamily="34" charset="0"/>
              </a:rPr>
              <a:t> </a:t>
            </a:r>
            <a:r>
              <a:rPr lang="id-ID" altLang="en-US" sz="1100" dirty="0" smtClean="0">
                <a:latin typeface="Calibri" panose="020F0502020204030204" pitchFamily="34" charset="0"/>
              </a:rPr>
              <a:t>         </a:t>
            </a:r>
            <a:r>
              <a:rPr lang="en-US" altLang="en-US" sz="1100" dirty="0" smtClean="0">
                <a:latin typeface="Calibri" panose="020F0502020204030204" pitchFamily="34" charset="0"/>
              </a:rPr>
              <a:t>New </a:t>
            </a:r>
            <a:r>
              <a:rPr lang="en-US" altLang="en-US" sz="1100" dirty="0">
                <a:latin typeface="Calibri" panose="020F0502020204030204" pitchFamily="34" charset="0"/>
              </a:rPr>
              <a:t>school year also means fresh new faces who will make this year even more memorable. </a:t>
            </a:r>
            <a:endParaRPr kumimoji="0" lang="en-US" altLang="en-US" sz="1100" b="0" i="0" u="none" strike="noStrike" cap="none" normalizeH="0" baseline="0" dirty="0" smtClean="0">
              <a:ln>
                <a:noFill/>
              </a:ln>
              <a:solidFill>
                <a:schemeClr val="tx1"/>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alibri" panose="020F0502020204030204" pitchFamily="34" charset="0"/>
              </a:rPr>
              <a:t>	 </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15" name="Text Box 10"/>
          <p:cNvSpPr txBox="1">
            <a:spLocks noChangeArrowheads="1" noChangeShapeType="1"/>
          </p:cNvSpPr>
          <p:nvPr/>
        </p:nvSpPr>
        <p:spPr bwMode="auto">
          <a:xfrm>
            <a:off x="4789348" y="1905663"/>
            <a:ext cx="1742398" cy="2641275"/>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195" tIns="36195" rIns="36195" bIns="36195"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alibri" panose="020F0502020204030204" pitchFamily="34" charset="0"/>
              </a:rPr>
              <a:t>With students coming from different schools with different nationalities, this year will surely bring a lot of excitement and fun memories.</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100" dirty="0" smtClean="0">
                <a:latin typeface="Calibri" panose="020F0502020204030204" pitchFamily="34" charset="0"/>
              </a:rPr>
              <a:t>          </a:t>
            </a:r>
            <a:r>
              <a:rPr kumimoji="0" lang="en-US" altLang="en-US" sz="1100" b="0" i="0" u="none" strike="noStrike" cap="none" normalizeH="0" baseline="0" dirty="0" smtClean="0">
                <a:ln>
                  <a:noFill/>
                </a:ln>
                <a:solidFill>
                  <a:schemeClr val="tx1"/>
                </a:solidFill>
                <a:effectLst/>
                <a:latin typeface="Calibri" panose="020F0502020204030204" pitchFamily="34" charset="0"/>
              </a:rPr>
              <a:t>Let us fill our minds and hearts with positive expectations coupled with continuous </a:t>
            </a:r>
            <a:r>
              <a:rPr kumimoji="0" lang="en-US" altLang="en-US" sz="1100" b="0" i="0" u="none" strike="noStrike" cap="none" normalizeH="0" baseline="0" dirty="0" err="1" smtClean="0">
                <a:ln>
                  <a:noFill/>
                </a:ln>
                <a:solidFill>
                  <a:schemeClr val="tx1"/>
                </a:solidFill>
                <a:effectLst/>
                <a:latin typeface="Calibri" panose="020F0502020204030204" pitchFamily="34" charset="0"/>
              </a:rPr>
              <a:t>hardwork</a:t>
            </a:r>
            <a:r>
              <a:rPr kumimoji="0" lang="en-US" altLang="en-US" sz="1100" b="0" i="0" u="none" strike="noStrike" cap="none" normalizeH="0" baseline="0" dirty="0" smtClean="0">
                <a:ln>
                  <a:noFill/>
                </a:ln>
                <a:solidFill>
                  <a:schemeClr val="tx1"/>
                </a:solidFill>
                <a:effectLst/>
                <a:latin typeface="Calibri" panose="020F0502020204030204" pitchFamily="34" charset="0"/>
              </a:rPr>
              <a:t> and perseverance as we embrace success.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rPr>
              <a:t> </a:t>
            </a:r>
            <a:endParaRPr kumimoji="0" lang="id-ID" altLang="en-US"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rPr>
              <a:t>-</a:t>
            </a:r>
            <a:r>
              <a:rPr kumimoji="0" lang="en-US" altLang="en-US" sz="1100" b="1" i="0" u="none" strike="noStrike" cap="none" normalizeH="0" baseline="0" dirty="0" err="1" smtClean="0">
                <a:ln>
                  <a:noFill/>
                </a:ln>
                <a:solidFill>
                  <a:schemeClr val="tx1"/>
                </a:solidFill>
                <a:effectLst/>
              </a:rPr>
              <a:t>Achille</a:t>
            </a:r>
            <a:r>
              <a:rPr kumimoji="0" lang="en-US" altLang="en-US" sz="1100" b="1" i="0" u="none" strike="noStrike" cap="none" normalizeH="0" baseline="0" dirty="0" smtClean="0">
                <a:ln>
                  <a:noFill/>
                </a:ln>
                <a:solidFill>
                  <a:schemeClr val="tx1"/>
                </a:solidFill>
                <a:effectLst/>
              </a:rPr>
              <a:t> Enzo </a:t>
            </a:r>
            <a:r>
              <a:rPr kumimoji="0" lang="en-US" altLang="en-US" sz="1100" b="1" i="0" u="none" strike="noStrike" cap="none" normalizeH="0" baseline="0" dirty="0" err="1" smtClean="0">
                <a:ln>
                  <a:noFill/>
                </a:ln>
                <a:solidFill>
                  <a:schemeClr val="tx1"/>
                </a:solidFill>
                <a:effectLst/>
              </a:rPr>
              <a:t>Lanutan</a:t>
            </a:r>
            <a:r>
              <a:rPr kumimoji="0" lang="en-US" altLang="en-US" sz="1100" b="1" i="0" u="none" strike="noStrike" cap="none" normalizeH="0" baseline="0" dirty="0" smtClean="0">
                <a:ln>
                  <a:noFill/>
                </a:ln>
                <a:solidFill>
                  <a:schemeClr val="tx1"/>
                </a:solidFill>
                <a:effectLst/>
              </a:rPr>
              <a:t>, Grade 9 Student</a:t>
            </a:r>
            <a:endParaRPr kumimoji="0" lang="en-US" altLang="en-US" sz="1100" b="0" i="0" u="none" strike="noStrike" cap="none" normalizeH="0" baseline="0" dirty="0" smtClean="0">
              <a:ln>
                <a:noFill/>
              </a:ln>
              <a:solidFill>
                <a:schemeClr val="tx1"/>
              </a:solidFill>
              <a:effectLst/>
            </a:endParaRPr>
          </a:p>
        </p:txBody>
      </p:sp>
      <p:cxnSp>
        <p:nvCxnSpPr>
          <p:cNvPr id="22" name="Straight Connector 21"/>
          <p:cNvCxnSpPr/>
          <p:nvPr/>
        </p:nvCxnSpPr>
        <p:spPr>
          <a:xfrm>
            <a:off x="397057" y="1710584"/>
            <a:ext cx="6136937" cy="13595"/>
          </a:xfrm>
          <a:prstGeom prst="line">
            <a:avLst/>
          </a:prstGeom>
        </p:spPr>
        <p:style>
          <a:lnRef idx="3">
            <a:schemeClr val="accent6"/>
          </a:lnRef>
          <a:fillRef idx="0">
            <a:schemeClr val="accent6"/>
          </a:fillRef>
          <a:effectRef idx="2">
            <a:schemeClr val="accent6"/>
          </a:effectRef>
          <a:fontRef idx="minor">
            <a:schemeClr val="tx1"/>
          </a:fontRef>
        </p:style>
      </p:cxnSp>
      <p:sp>
        <p:nvSpPr>
          <p:cNvPr id="23" name="TextBox 22"/>
          <p:cNvSpPr txBox="1"/>
          <p:nvPr/>
        </p:nvSpPr>
        <p:spPr>
          <a:xfrm>
            <a:off x="342114" y="1372238"/>
            <a:ext cx="1091690" cy="276999"/>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PH" sz="1200" dirty="0" smtClean="0"/>
              <a:t>Vol. 1   Issue 1</a:t>
            </a:r>
            <a:endParaRPr lang="en-PH" sz="1200" dirty="0"/>
          </a:p>
        </p:txBody>
      </p:sp>
      <p:sp>
        <p:nvSpPr>
          <p:cNvPr id="27" name="TextBox 26"/>
          <p:cNvSpPr txBox="1"/>
          <p:nvPr/>
        </p:nvSpPr>
        <p:spPr>
          <a:xfrm>
            <a:off x="5682936" y="1370246"/>
            <a:ext cx="810094" cy="276999"/>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PH" sz="1200" dirty="0" smtClean="0"/>
              <a:t>JULY 2018</a:t>
            </a:r>
            <a:endParaRPr lang="en-PH" sz="1200" dirty="0"/>
          </a:p>
        </p:txBody>
      </p:sp>
      <p:sp>
        <p:nvSpPr>
          <p:cNvPr id="24" name="Rectangle 23"/>
          <p:cNvSpPr/>
          <p:nvPr/>
        </p:nvSpPr>
        <p:spPr>
          <a:xfrm>
            <a:off x="4936891" y="5405613"/>
            <a:ext cx="1487420" cy="238848"/>
          </a:xfrm>
          <a:prstGeom prst="rect">
            <a:avLst/>
          </a:prstGeom>
        </p:spPr>
        <p:txBody>
          <a:bodyPr wrap="square">
            <a:spAutoFit/>
          </a:bodyPr>
          <a:lstStyle/>
          <a:p>
            <a:pPr>
              <a:lnSpc>
                <a:spcPct val="119000"/>
              </a:lnSpc>
              <a:spcAft>
                <a:spcPts val="600"/>
              </a:spcAft>
            </a:pPr>
            <a:r>
              <a:rPr lang="en-US" sz="800" kern="1400" dirty="0">
                <a:solidFill>
                  <a:srgbClr val="000000"/>
                </a:solidFill>
                <a:latin typeface="Calibri" panose="020F0502020204030204" pitchFamily="34" charset="0"/>
              </a:rPr>
              <a:t>Photo by: Adam </a:t>
            </a:r>
            <a:r>
              <a:rPr lang="en-US" sz="800" kern="1400" dirty="0" err="1">
                <a:solidFill>
                  <a:srgbClr val="000000"/>
                </a:solidFill>
                <a:latin typeface="Calibri" panose="020F0502020204030204" pitchFamily="34" charset="0"/>
              </a:rPr>
              <a:t>Khoo</a:t>
            </a:r>
            <a:r>
              <a:rPr lang="en-US" sz="800" kern="1400" dirty="0">
                <a:solidFill>
                  <a:srgbClr val="000000"/>
                </a:solidFill>
                <a:latin typeface="Calibri" panose="020F0502020204030204" pitchFamily="34" charset="0"/>
              </a:rPr>
              <a:t> (google</a:t>
            </a:r>
            <a:r>
              <a:rPr lang="en-US" sz="800" kern="1400" dirty="0" smtClean="0">
                <a:solidFill>
                  <a:srgbClr val="000000"/>
                </a:solidFill>
                <a:latin typeface="Calibri" panose="020F0502020204030204" pitchFamily="34" charset="0"/>
              </a:rPr>
              <a:t>)</a:t>
            </a:r>
            <a:endParaRPr lang="en-US" sz="2400" kern="1400" dirty="0">
              <a:solidFill>
                <a:srgbClr val="000000"/>
              </a:solidFill>
              <a:latin typeface="Calibri" panose="020F0502020204030204" pitchFamily="34" charset="0"/>
            </a:endParaRPr>
          </a:p>
        </p:txBody>
      </p:sp>
      <p:sp>
        <p:nvSpPr>
          <p:cNvPr id="31" name="Text Box 20"/>
          <p:cNvSpPr txBox="1">
            <a:spLocks noChangeArrowheads="1"/>
          </p:cNvSpPr>
          <p:nvPr/>
        </p:nvSpPr>
        <p:spPr bwMode="auto">
          <a:xfrm>
            <a:off x="352546" y="5444541"/>
            <a:ext cx="2562576" cy="301338"/>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smtClean="0">
                <a:ln>
                  <a:noFill/>
                </a:ln>
                <a:solidFill>
                  <a:srgbClr val="000000"/>
                </a:solidFill>
                <a:effectLst/>
              </a:rPr>
              <a:t>SHORT NEWS</a:t>
            </a:r>
            <a:endParaRPr kumimoji="0" lang="en-US" altLang="en-US" sz="2000" b="0" i="0" u="none" strike="noStrike" cap="none" normalizeH="0" baseline="0" dirty="0" smtClean="0">
              <a:ln>
                <a:noFill/>
              </a:ln>
              <a:solidFill>
                <a:schemeClr val="tx1"/>
              </a:solidFill>
              <a:effectLst/>
            </a:endParaRPr>
          </a:p>
        </p:txBody>
      </p:sp>
      <p:sp>
        <p:nvSpPr>
          <p:cNvPr id="32" name="Text Box 21"/>
          <p:cNvSpPr txBox="1">
            <a:spLocks noChangeArrowheads="1"/>
          </p:cNvSpPr>
          <p:nvPr/>
        </p:nvSpPr>
        <p:spPr bwMode="auto">
          <a:xfrm>
            <a:off x="1809906" y="5812777"/>
            <a:ext cx="3058162" cy="18780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1100" b="1" i="0" u="none" strike="noStrike" cap="none" normalizeH="0" baseline="0" dirty="0" smtClean="0">
                <a:ln>
                  <a:noFill/>
                </a:ln>
                <a:solidFill>
                  <a:srgbClr val="000000"/>
                </a:solidFill>
                <a:effectLst/>
                <a:latin typeface="Calibri" panose="020F0502020204030204" pitchFamily="34" charset="0"/>
              </a:rPr>
              <a:t> Officials Visited SPLC For School Evaluation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July 4, 2018, Miss Sumitra Krishnan, Regional Finance Officer of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1100" b="0" i="0" u="none" strike="noStrike" cap="none" normalizeH="0" baseline="0" dirty="0" smtClean="0">
                <a:ln>
                  <a:noFill/>
                </a:ln>
                <a:solidFill>
                  <a:srgbClr val="000000"/>
                </a:solidFill>
                <a:effectLst/>
                <a:latin typeface="Calibri" panose="020F0502020204030204" pitchFamily="34" charset="0"/>
              </a:rPr>
              <a:t> School System visited SPLC together with Ms.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Riffat</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Zareen</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lang="en-US" altLang="en-US" sz="1100" dirty="0">
                <a:solidFill>
                  <a:srgbClr val="000000"/>
                </a:solidFill>
                <a:latin typeface="Calibri" panose="020F0502020204030204" pitchFamily="34" charset="0"/>
              </a:rPr>
              <a:t>C</a:t>
            </a:r>
            <a:r>
              <a:rPr kumimoji="0" lang="en-US" altLang="en-US" sz="1100" b="0" i="0" u="none" strike="noStrike" cap="none" normalizeH="0" baseline="0" dirty="0" smtClean="0">
                <a:ln>
                  <a:noFill/>
                </a:ln>
                <a:solidFill>
                  <a:srgbClr val="000000"/>
                </a:solidFill>
                <a:effectLst/>
                <a:latin typeface="Calibri" panose="020F0502020204030204" pitchFamily="34" charset="0"/>
              </a:rPr>
              <a:t>ountry Head and Mr.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Randolf</a:t>
            </a:r>
            <a:r>
              <a:rPr kumimoji="0" lang="en-US" altLang="en-US" sz="1100" b="0" i="0" u="none" strike="noStrike" cap="none" normalizeH="0" baseline="0" dirty="0" smtClean="0">
                <a:ln>
                  <a:noFill/>
                </a:ln>
                <a:solidFill>
                  <a:srgbClr val="000000"/>
                </a:solidFill>
                <a:effectLst/>
                <a:latin typeface="Calibri" panose="020F0502020204030204" pitchFamily="34" charset="0"/>
              </a:rPr>
              <a:t> Deguzman, Finance Country Manager. On July 13, 2018, Mr. Ali Raza, Regional Director of Southeast Asia,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1100" b="0" i="0" u="none" strike="noStrike" cap="none" normalizeH="0" baseline="0" dirty="0" smtClean="0">
                <a:ln>
                  <a:noFill/>
                </a:ln>
                <a:solidFill>
                  <a:srgbClr val="000000"/>
                </a:solidFill>
                <a:effectLst/>
                <a:latin typeface="Calibri" panose="020F0502020204030204" pitchFamily="34" charset="0"/>
              </a:rPr>
              <a:t> School System also paid us a quick visit for a short meeting with the school’s administrator and met with the faculty and staff.</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33" name="Text Box 22"/>
          <p:cNvSpPr txBox="1">
            <a:spLocks noChangeArrowheads="1"/>
          </p:cNvSpPr>
          <p:nvPr/>
        </p:nvSpPr>
        <p:spPr bwMode="auto">
          <a:xfrm>
            <a:off x="224629" y="7768026"/>
            <a:ext cx="3180277" cy="215085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panose="020F0502020204030204" pitchFamily="34" charset="0"/>
              </a:rPr>
              <a:t>SPLC Welcomes Parents For S.Y. 2018-2019</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July 11 &amp; 12, 2018— The Preschool Department had their Parents’ Orientation.</a:t>
            </a:r>
            <a:r>
              <a:rPr kumimoji="0" lang="en-US" altLang="en-US" sz="1100" b="0" i="0" u="none" strike="noStrike" cap="none" normalizeH="0" dirty="0" smtClean="0">
                <a:ln>
                  <a:noFill/>
                </a:ln>
                <a:solidFill>
                  <a:srgbClr val="000000"/>
                </a:solidFill>
                <a:effectLst/>
                <a:latin typeface="Calibri" panose="020F0502020204030204" pitchFamily="34" charset="0"/>
              </a:rPr>
              <a:t> It was led </a:t>
            </a:r>
            <a:r>
              <a:rPr kumimoji="0" lang="en-US" altLang="en-US" sz="1100" b="0" i="0" u="none" strike="noStrike" cap="none" normalizeH="0" baseline="0" dirty="0" smtClean="0">
                <a:ln>
                  <a:noFill/>
                </a:ln>
                <a:solidFill>
                  <a:srgbClr val="000000"/>
                </a:solidFill>
                <a:effectLst/>
                <a:latin typeface="Calibri" panose="020F0502020204030204" pitchFamily="34" charset="0"/>
              </a:rPr>
              <a:t>by Teacher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Froilyn</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Montecillo</a:t>
            </a:r>
            <a:r>
              <a:rPr kumimoji="0" lang="en-US" altLang="en-US" sz="1100" b="0" i="0" u="none" strike="noStrike" cap="none" normalizeH="0" baseline="0" dirty="0" smtClean="0">
                <a:ln>
                  <a:noFill/>
                </a:ln>
                <a:solidFill>
                  <a:srgbClr val="000000"/>
                </a:solidFill>
                <a:effectLst/>
                <a:latin typeface="Calibri" panose="020F0502020204030204" pitchFamily="34" charset="0"/>
              </a:rPr>
              <a:t>. Dr. Sandra Genova headed the  Grade School, Junior High School and Senior High School Departments. Discussion through </a:t>
            </a:r>
            <a:r>
              <a:rPr kumimoji="0" lang="id-ID" altLang="en-US" sz="1100" b="0" i="0" u="none" strike="noStrike" cap="none" normalizeH="0" baseline="0" dirty="0" smtClean="0">
                <a:ln>
                  <a:noFill/>
                </a:ln>
                <a:solidFill>
                  <a:srgbClr val="000000"/>
                </a:solidFill>
                <a:effectLst/>
                <a:latin typeface="Calibri" panose="020F0502020204030204" pitchFamily="34" charset="0"/>
              </a:rPr>
              <a:t>p</a:t>
            </a:r>
            <a:r>
              <a:rPr kumimoji="0" lang="en-US" altLang="en-US" sz="1100" b="0" i="0" u="none" strike="noStrike" cap="none" normalizeH="0" baseline="0" dirty="0" err="1" smtClean="0">
                <a:ln>
                  <a:noFill/>
                </a:ln>
                <a:solidFill>
                  <a:srgbClr val="000000"/>
                </a:solidFill>
                <a:effectLst/>
                <a:latin typeface="Calibri" panose="020F0502020204030204" pitchFamily="34" charset="0"/>
              </a:rPr>
              <a:t>owerpoint</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lang="id-ID" altLang="en-US" sz="1100" dirty="0">
                <a:solidFill>
                  <a:srgbClr val="000000"/>
                </a:solidFill>
                <a:latin typeface="Calibri" panose="020F0502020204030204" pitchFamily="34" charset="0"/>
              </a:rPr>
              <a:t>p</a:t>
            </a:r>
            <a:r>
              <a:rPr kumimoji="0" lang="en-US" altLang="en-US" sz="1100" b="0" i="0" u="none" strike="noStrike" cap="none" normalizeH="0" baseline="0" dirty="0" err="1" smtClean="0">
                <a:ln>
                  <a:noFill/>
                </a:ln>
                <a:solidFill>
                  <a:srgbClr val="000000"/>
                </a:solidFill>
                <a:effectLst/>
                <a:latin typeface="Calibri" panose="020F0502020204030204" pitchFamily="34" charset="0"/>
              </a:rPr>
              <a:t>resentations</a:t>
            </a:r>
            <a:r>
              <a:rPr kumimoji="0" lang="en-US" altLang="en-US" sz="1100" b="0" i="0" u="none" strike="noStrike" cap="none" normalizeH="0" baseline="0" dirty="0" smtClean="0">
                <a:ln>
                  <a:noFill/>
                </a:ln>
                <a:solidFill>
                  <a:srgbClr val="000000"/>
                </a:solidFill>
                <a:effectLst/>
                <a:latin typeface="Calibri" panose="020F0502020204030204" pitchFamily="34" charset="0"/>
              </a:rPr>
              <a:t> were done by some faculty members. They were focused on the following; Vision-Mission, Grading System, Academic Policies and School Rules and Regulations. The parents were fully informed as there were numerous changes in some school policies. </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34" name="Text Box 23"/>
          <p:cNvSpPr txBox="1">
            <a:spLocks noChangeArrowheads="1"/>
          </p:cNvSpPr>
          <p:nvPr/>
        </p:nvSpPr>
        <p:spPr bwMode="auto">
          <a:xfrm>
            <a:off x="1497676" y="9697160"/>
            <a:ext cx="5036317" cy="132382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panose="020F0502020204030204" pitchFamily="34" charset="0"/>
              </a:rPr>
              <a:t>SPLC Elects Parents’ Council For S.Y. 2018-2019</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July 12, 2018— For a prosperous year, the former Parents’ Council Officers initiated the election of this school year’s </a:t>
            </a:r>
            <a:r>
              <a:rPr lang="id-ID" altLang="en-US" sz="1100" dirty="0">
                <a:solidFill>
                  <a:srgbClr val="000000"/>
                </a:solidFill>
                <a:latin typeface="Calibri" panose="020F0502020204030204" pitchFamily="34" charset="0"/>
              </a:rPr>
              <a:t>p</a:t>
            </a:r>
            <a:r>
              <a:rPr kumimoji="0" lang="en-US" altLang="en-US" sz="1100" b="0" i="0" u="none" strike="noStrike" cap="none" normalizeH="0" baseline="0" dirty="0" err="1" smtClean="0">
                <a:ln>
                  <a:noFill/>
                </a:ln>
                <a:solidFill>
                  <a:srgbClr val="000000"/>
                </a:solidFill>
                <a:effectLst/>
                <a:latin typeface="Calibri" panose="020F0502020204030204" pitchFamily="34" charset="0"/>
              </a:rPr>
              <a:t>arent</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lang="id-ID" altLang="en-US" sz="1100" dirty="0">
                <a:solidFill>
                  <a:srgbClr val="000000"/>
                </a:solidFill>
                <a:latin typeface="Calibri" panose="020F0502020204030204" pitchFamily="34" charset="0"/>
              </a:rPr>
              <a:t>l</a:t>
            </a:r>
            <a:r>
              <a:rPr kumimoji="0" lang="en-US" altLang="en-US" sz="1100" b="0" i="0" u="none" strike="noStrike" cap="none" normalizeH="0" baseline="0" dirty="0" err="1" smtClean="0">
                <a:ln>
                  <a:noFill/>
                </a:ln>
                <a:solidFill>
                  <a:srgbClr val="000000"/>
                </a:solidFill>
                <a:effectLst/>
                <a:latin typeface="Calibri" panose="020F0502020204030204" pitchFamily="34" charset="0"/>
              </a:rPr>
              <a:t>eaders</a:t>
            </a:r>
            <a:r>
              <a:rPr kumimoji="0" lang="en-US" altLang="en-US" sz="1100" b="0" i="0" u="none" strike="noStrike" cap="none" normalizeH="0" baseline="0" dirty="0" smtClean="0">
                <a:ln>
                  <a:noFill/>
                </a:ln>
                <a:solidFill>
                  <a:srgbClr val="000000"/>
                </a:solidFill>
                <a:effectLst/>
                <a:latin typeface="Calibri" panose="020F0502020204030204" pitchFamily="34" charset="0"/>
              </a:rPr>
              <a:t>. They voted for the most effective and efficient parents who could lead them to profitable projects and aim for the betterment of the school. The elected officers then compromised on their busy schedules to be able to meet and plan for this year’s projects.</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pic>
        <p:nvPicPr>
          <p:cNvPr id="1048" name="Picture 24" descr="37087008_1846084972078382_2280123452260089856_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1452" y="5799987"/>
            <a:ext cx="1428750" cy="13144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49" name="Picture 25" descr="37057294_1845622205457992_1101690864117219328_n"/>
          <p:cNvPicPr>
            <a:picLocks noChangeAspect="1" noChangeArrowheads="1"/>
          </p:cNvPicPr>
          <p:nvPr/>
        </p:nvPicPr>
        <p:blipFill>
          <a:blip r:embed="rId5" cstate="print">
            <a:extLst>
              <a:ext uri="{28A0092B-C50C-407E-A947-70E740481C1C}">
                <a14:useLocalDpi xmlns:a14="http://schemas.microsoft.com/office/drawing/2010/main" val="0"/>
              </a:ext>
            </a:extLst>
          </a:blip>
          <a:srcRect t="26830"/>
          <a:stretch>
            <a:fillRect/>
          </a:stretch>
        </p:blipFill>
        <p:spPr bwMode="auto">
          <a:xfrm>
            <a:off x="3480648" y="7940571"/>
            <a:ext cx="1380167" cy="14332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50" name="Picture 26" descr="37045778_1845640135456199_8388223505937727488_n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9725" y="9755003"/>
            <a:ext cx="1149663" cy="11036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5" name="Text Box 27"/>
          <p:cNvSpPr txBox="1">
            <a:spLocks noChangeArrowheads="1"/>
          </p:cNvSpPr>
          <p:nvPr/>
        </p:nvSpPr>
        <p:spPr bwMode="auto">
          <a:xfrm>
            <a:off x="299725" y="7138776"/>
            <a:ext cx="1428750" cy="2286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Photo by: </a:t>
            </a:r>
            <a:r>
              <a:rPr kumimoji="0" lang="en-US" altLang="en-US" sz="700" b="0"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700" b="0" i="0" u="none" strike="noStrike" cap="none" normalizeH="0" baseline="0" dirty="0" smtClean="0">
                <a:ln>
                  <a:noFill/>
                </a:ln>
                <a:solidFill>
                  <a:srgbClr val="000000"/>
                </a:solidFill>
                <a:effectLst/>
                <a:latin typeface="Calibri" panose="020F0502020204030204" pitchFamily="34" charset="0"/>
              </a:rPr>
              <a:t> St. Paul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3" name="Text Box 27"/>
          <p:cNvSpPr txBox="1">
            <a:spLocks noChangeArrowheads="1"/>
          </p:cNvSpPr>
          <p:nvPr/>
        </p:nvSpPr>
        <p:spPr bwMode="auto">
          <a:xfrm>
            <a:off x="3484583" y="9372757"/>
            <a:ext cx="1428750" cy="2286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Photo by: </a:t>
            </a:r>
            <a:r>
              <a:rPr kumimoji="0" lang="en-US" altLang="en-US" sz="700" b="0"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700" b="0" i="0" u="none" strike="noStrike" cap="none" normalizeH="0" baseline="0" dirty="0" smtClean="0">
                <a:ln>
                  <a:noFill/>
                </a:ln>
                <a:solidFill>
                  <a:srgbClr val="000000"/>
                </a:solidFill>
                <a:effectLst/>
                <a:latin typeface="Calibri" panose="020F0502020204030204" pitchFamily="34" charset="0"/>
              </a:rPr>
              <a:t> St. Paul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4" name="Text Box 27"/>
          <p:cNvSpPr txBox="1">
            <a:spLocks noChangeArrowheads="1"/>
          </p:cNvSpPr>
          <p:nvPr/>
        </p:nvSpPr>
        <p:spPr bwMode="auto">
          <a:xfrm>
            <a:off x="286291" y="10823661"/>
            <a:ext cx="1428750" cy="2286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smtClean="0">
                <a:ln>
                  <a:noFill/>
                </a:ln>
                <a:solidFill>
                  <a:srgbClr val="000000"/>
                </a:solidFill>
                <a:effectLst/>
                <a:latin typeface="Calibri" panose="020F0502020204030204" pitchFamily="34" charset="0"/>
              </a:rPr>
              <a:t>Photo by: </a:t>
            </a:r>
            <a:r>
              <a:rPr kumimoji="0" lang="en-US" altLang="en-US" sz="700" b="0" i="0" u="none" strike="noStrike" cap="none" normalizeH="0" baseline="0" dirty="0" err="1" smtClean="0">
                <a:ln>
                  <a:noFill/>
                </a:ln>
                <a:solidFill>
                  <a:srgbClr val="000000"/>
                </a:solidFill>
                <a:effectLst/>
                <a:latin typeface="Calibri" panose="020F0502020204030204" pitchFamily="34" charset="0"/>
              </a:rPr>
              <a:t>Beaconhouse</a:t>
            </a:r>
            <a:r>
              <a:rPr kumimoji="0" lang="en-US" altLang="en-US" sz="700" b="0" i="0" u="none" strike="noStrike" cap="none" normalizeH="0" baseline="0" dirty="0" smtClean="0">
                <a:ln>
                  <a:noFill/>
                </a:ln>
                <a:solidFill>
                  <a:srgbClr val="000000"/>
                </a:solidFill>
                <a:effectLst/>
                <a:latin typeface="Calibri" panose="020F0502020204030204" pitchFamily="34" charset="0"/>
              </a:rPr>
              <a:t> St. Paul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51" name="Picture 11" descr="Image result for achieving succes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1806" y="4480283"/>
            <a:ext cx="1154878" cy="9886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5251622" y="10829524"/>
            <a:ext cx="1260390" cy="246221"/>
          </a:xfrm>
          <a:prstGeom prst="rect">
            <a:avLst/>
          </a:prstGeom>
          <a:noFill/>
        </p:spPr>
        <p:txBody>
          <a:bodyPr wrap="square" rtlCol="0">
            <a:spAutoFit/>
          </a:bodyPr>
          <a:lstStyle/>
          <a:p>
            <a:r>
              <a:rPr lang="en-PH" sz="1000" dirty="0" smtClean="0"/>
              <a:t>Continue to page 2</a:t>
            </a:r>
            <a:endParaRPr lang="en-PH" sz="1000" dirty="0"/>
          </a:p>
        </p:txBody>
      </p:sp>
      <p:sp>
        <p:nvSpPr>
          <p:cNvPr id="4" name="TextBox 3"/>
          <p:cNvSpPr txBox="1"/>
          <p:nvPr/>
        </p:nvSpPr>
        <p:spPr>
          <a:xfrm>
            <a:off x="285240" y="2706850"/>
            <a:ext cx="2685773" cy="2508379"/>
          </a:xfrm>
          <a:prstGeom prst="rect">
            <a:avLst/>
          </a:prstGeom>
          <a:noFill/>
        </p:spPr>
        <p:txBody>
          <a:bodyPr wrap="square" rtlCol="0">
            <a:spAutoFit/>
          </a:bodyPr>
          <a:lstStyle/>
          <a:p>
            <a:pPr algn="just"/>
            <a:r>
              <a:rPr lang="en-PH" sz="1100" dirty="0" smtClean="0"/>
              <a:t>	</a:t>
            </a:r>
            <a:r>
              <a:rPr lang="en-PH" sz="1400" b="1" dirty="0" smtClean="0"/>
              <a:t>W</a:t>
            </a:r>
            <a:r>
              <a:rPr lang="en-PH" sz="1100" dirty="0" smtClean="0"/>
              <a:t>elcome to St. Paul Learning Center, Inc., a </a:t>
            </a:r>
            <a:r>
              <a:rPr lang="en-PH" sz="1100" dirty="0" err="1" smtClean="0"/>
              <a:t>Beaconhouse</a:t>
            </a:r>
            <a:r>
              <a:rPr lang="en-PH" sz="1100" dirty="0" smtClean="0"/>
              <a:t> School, for school year 2017-2018. We are glad to have you as part of our growing family. Thank you for choosing our school to be your child’s partner in growth, development and success. We take this trust wholeheartedly and we commit to give quality education, embodying Filipino values in an international environment. </a:t>
            </a:r>
          </a:p>
          <a:p>
            <a:pPr algn="just"/>
            <a:r>
              <a:rPr lang="en-PH" sz="1100" dirty="0" smtClean="0"/>
              <a:t>	We look forward to our collaborative partnership. Home and school must work together in order to ignite </a:t>
            </a:r>
            <a:r>
              <a:rPr lang="id-ID" sz="1100" dirty="0" smtClean="0"/>
              <a:t>y</a:t>
            </a:r>
            <a:r>
              <a:rPr lang="en-PH" sz="1100" dirty="0" smtClean="0"/>
              <a:t>our child’s success.</a:t>
            </a:r>
            <a:endParaRPr lang="en-PH" sz="1100" dirty="0"/>
          </a:p>
        </p:txBody>
      </p:sp>
    </p:spTree>
    <p:extLst>
      <p:ext uri="{BB962C8B-B14F-4D97-AF65-F5344CB8AC3E}">
        <p14:creationId xmlns:p14="http://schemas.microsoft.com/office/powerpoint/2010/main" val="3096243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574184" y="839769"/>
            <a:ext cx="1035983" cy="1213316"/>
          </a:xfrm>
          <a:prstGeom prst="rect">
            <a:avLst/>
          </a:prstGeom>
          <a:noFill/>
          <a:ln>
            <a:noFill/>
          </a:ln>
          <a:effectLst/>
          <a:extLst>
            <a:ext uri="{909E8E84-426E-40DD-AFC4-6F175D3DCCD1}">
              <a14:hiddenFill xmlns:a14="http://schemas.microsoft.com/office/drawing/2010/main">
                <a:solidFill>
                  <a:srgbClr val="3A3A3A"/>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B050"/>
                </a:solidFill>
                <a:effectLst/>
              </a:rPr>
              <a:t>BE SMART. EAT SMART.</a:t>
            </a:r>
          </a:p>
        </p:txBody>
      </p:sp>
      <p:sp>
        <p:nvSpPr>
          <p:cNvPr id="4" name="Text Box 3"/>
          <p:cNvSpPr txBox="1">
            <a:spLocks noChangeArrowheads="1"/>
          </p:cNvSpPr>
          <p:nvPr/>
        </p:nvSpPr>
        <p:spPr bwMode="auto">
          <a:xfrm>
            <a:off x="1842566" y="827737"/>
            <a:ext cx="4662475" cy="3698159"/>
          </a:xfrm>
          <a:prstGeom prst="rect">
            <a:avLst/>
          </a:prstGeom>
          <a:noFill/>
          <a:ln>
            <a:noFill/>
          </a:ln>
          <a:effectLst/>
          <a:extLst>
            <a:ext uri="{909E8E84-426E-40DD-AFC4-6F175D3DCCD1}">
              <a14:hiddenFill xmlns:a14="http://schemas.microsoft.com/office/drawing/2010/main">
                <a:solidFill>
                  <a:srgbClr val="3A3A3A"/>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100" dirty="0">
                <a:solidFill>
                  <a:srgbClr val="000000"/>
                </a:solidFill>
                <a:latin typeface="Calibri" panose="020F0502020204030204" pitchFamily="34" charset="0"/>
              </a:rPr>
              <a:t>	</a:t>
            </a:r>
            <a:r>
              <a:rPr kumimoji="0" lang="en-US" altLang="en-US" sz="1100" b="0" i="0" u="none" strike="noStrike" cap="none" normalizeH="0" baseline="0" dirty="0" smtClean="0">
                <a:ln>
                  <a:noFill/>
                </a:ln>
                <a:solidFill>
                  <a:srgbClr val="000000"/>
                </a:solidFill>
                <a:effectLst/>
                <a:latin typeface="Calibri" panose="020F0502020204030204" pitchFamily="34" charset="0"/>
              </a:rPr>
              <a:t>July 2018– SPLC celebrated Nutrition Month.  According to the National Nutrition Council, nationwide celebration of Nutrition Month increases awareness of pressing Nutrition concerns. It also aims to contribute to improved food and nutrition security by increasing access to a diversified source of food for families and communities alike . SPLC, in line with NNC celebrates this year’s theme,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Ugaliing</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Magtanim</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Sapat</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na</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Nutrisyon</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r>
              <a:rPr kumimoji="0" lang="en-US" altLang="en-US" sz="1100" b="0" i="0" u="none" strike="noStrike" cap="none" normalizeH="0" baseline="0" dirty="0" err="1" smtClean="0">
                <a:ln>
                  <a:noFill/>
                </a:ln>
                <a:solidFill>
                  <a:srgbClr val="000000"/>
                </a:solidFill>
                <a:effectLst/>
                <a:latin typeface="Calibri" panose="020F0502020204030204" pitchFamily="34" charset="0"/>
              </a:rPr>
              <a:t>Aanihin</a:t>
            </a:r>
            <a:r>
              <a:rPr kumimoji="0" lang="en-US" altLang="en-US" sz="1100" b="0" i="0" u="none" strike="noStrike" cap="none" normalizeH="0" baseline="0" dirty="0" smtClean="0">
                <a:ln>
                  <a:noFill/>
                </a:ln>
                <a:solidFill>
                  <a:srgbClr val="000000"/>
                </a:solidFill>
                <a:effectLst/>
                <a:latin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100" dirty="0">
                <a:solidFill>
                  <a:srgbClr val="000000"/>
                </a:solidFill>
                <a:latin typeface="Calibri" panose="020F0502020204030204" pitchFamily="34" charset="0"/>
              </a:rPr>
              <a:t>	T</a:t>
            </a:r>
            <a:r>
              <a:rPr kumimoji="0" lang="en-US" altLang="en-US" sz="1100" b="0" i="0" u="none" strike="noStrike" cap="none" normalizeH="0" baseline="0" dirty="0" smtClean="0">
                <a:ln>
                  <a:noFill/>
                </a:ln>
                <a:solidFill>
                  <a:srgbClr val="000000"/>
                </a:solidFill>
                <a:effectLst/>
                <a:latin typeface="Calibri" panose="020F0502020204030204" pitchFamily="34" charset="0"/>
              </a:rPr>
              <a:t>he Preschool students had a lot of activities to fully realize these goals. They started the month with Cooking and Food Tasting of Go, Grow, and Glow Foods. Students brought nutritious ingredients for their various healthy snacks and lunch preparations. This activity emphasized the importance of making right food choices smartly. They also had  “Trip to a Grocery Store in One Pavilion” where they got to buy nutritious products that they love. Along with them were their teachers and guardians. They had so much fun walking around the store and looking for their favorite food and drinks.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	This month is truly worth remembering not only for the fun activities but also the goal of keeping one’s body healthy by choosing right and eating right .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rPr>
              <a:t>- </a:t>
            </a:r>
            <a:r>
              <a:rPr kumimoji="0" lang="en-US" altLang="en-US" sz="1100" b="1" i="0" u="none" strike="noStrike" cap="none" normalizeH="0" baseline="0" dirty="0" smtClean="0">
                <a:ln>
                  <a:noFill/>
                </a:ln>
                <a:solidFill>
                  <a:srgbClr val="000000"/>
                </a:solidFill>
                <a:effectLst/>
              </a:rPr>
              <a:t>Sofia Lauren Jayme, Grade 9 Student</a:t>
            </a:r>
            <a:endParaRPr kumimoji="0" lang="en-US" altLang="en-US" sz="1100" b="0" i="0" u="none" strike="noStrike" cap="none" normalizeH="0" baseline="0" dirty="0" smtClean="0">
              <a:ln>
                <a:noFill/>
              </a:ln>
              <a:solidFill>
                <a:schemeClr val="tx1"/>
              </a:solidFill>
              <a:effectLst/>
            </a:endParaRPr>
          </a:p>
        </p:txBody>
      </p:sp>
      <p:pic>
        <p:nvPicPr>
          <p:cNvPr id="2052" name="Picture 4" descr="Image result for nutrition month 2018 the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798" y="2116597"/>
            <a:ext cx="1305185" cy="17443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5"/>
          <p:cNvSpPr txBox="1">
            <a:spLocks noChangeArrowheads="1"/>
          </p:cNvSpPr>
          <p:nvPr/>
        </p:nvSpPr>
        <p:spPr bwMode="auto">
          <a:xfrm>
            <a:off x="464957" y="3815868"/>
            <a:ext cx="1257301"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 b="0" i="0" u="none" strike="noStrike" cap="none" normalizeH="0" baseline="0" dirty="0" smtClean="0">
                <a:ln>
                  <a:noFill/>
                </a:ln>
                <a:solidFill>
                  <a:srgbClr val="000000"/>
                </a:solidFill>
                <a:effectLst/>
                <a:latin typeface="Calibri" panose="020F0502020204030204" pitchFamily="34" charset="0"/>
              </a:rPr>
              <a:t>Photo by: Nutrition Education Store (google)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Text Box 6"/>
          <p:cNvSpPr txBox="1">
            <a:spLocks noChangeArrowheads="1"/>
          </p:cNvSpPr>
          <p:nvPr/>
        </p:nvSpPr>
        <p:spPr bwMode="auto">
          <a:xfrm>
            <a:off x="1773559" y="4228496"/>
            <a:ext cx="4686300" cy="329253"/>
          </a:xfrm>
          <a:prstGeom prst="rect">
            <a:avLst/>
          </a:prstGeom>
          <a:ln/>
        </p:spPr>
        <p:style>
          <a:lnRef idx="0">
            <a:schemeClr val="accent6"/>
          </a:lnRef>
          <a:fillRef idx="3">
            <a:schemeClr val="accent6"/>
          </a:fillRef>
          <a:effectRef idx="3">
            <a:schemeClr val="accent6"/>
          </a:effectRef>
          <a:fontRef idx="minor">
            <a:schemeClr val="lt1"/>
          </a:fontRef>
        </p:style>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Black" panose="020B0A04020102020204" pitchFamily="34" charset="0"/>
              </a:rPr>
              <a:t>STUDENTS’ CORNER</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sp>
        <p:nvSpPr>
          <p:cNvPr id="7" name="Text Box 7"/>
          <p:cNvSpPr txBox="1">
            <a:spLocks noChangeArrowheads="1" noChangeShapeType="1"/>
          </p:cNvSpPr>
          <p:nvPr/>
        </p:nvSpPr>
        <p:spPr bwMode="auto">
          <a:xfrm>
            <a:off x="358499" y="4888481"/>
            <a:ext cx="2927909" cy="2486025"/>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195" tIns="36195" rIns="36195" bIns="36195"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PH" altLang="en-US" sz="800" b="0" i="0" u="none" strike="noStrike" cap="none" normalizeH="0" baseline="0" dirty="0" smtClean="0">
                <a:ln>
                  <a:noFill/>
                </a:ln>
                <a:solidFill>
                  <a:srgbClr val="000000"/>
                </a:solidFill>
                <a:effectLst/>
                <a:latin typeface="Calibri" panose="020F0502020204030204" pitchFamily="34" charset="0"/>
              </a:rPr>
              <a:t>	</a:t>
            </a:r>
            <a:r>
              <a:rPr kumimoji="0" lang="en-PH" altLang="en-US" sz="1100" b="0" i="0" u="none" strike="noStrike" cap="none" normalizeH="0" baseline="0" dirty="0" smtClean="0">
                <a:ln>
                  <a:noFill/>
                </a:ln>
                <a:solidFill>
                  <a:srgbClr val="000000"/>
                </a:solidFill>
                <a:effectLst/>
                <a:latin typeface="Calibri" panose="020F0502020204030204" pitchFamily="34" charset="0"/>
              </a:rPr>
              <a:t>“Be True, Express Yourself” is a famous tagline from a branded line of clothing. It became famous for it encouraged people of all ages to express themselves.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PH" altLang="en-US" sz="1100" b="0" i="0" u="none" strike="noStrike" cap="none" normalizeH="0" baseline="0" dirty="0" smtClean="0">
                <a:ln>
                  <a:noFill/>
                </a:ln>
                <a:solidFill>
                  <a:srgbClr val="000000"/>
                </a:solidFill>
                <a:effectLst/>
                <a:latin typeface="Calibri" panose="020F0502020204030204" pitchFamily="34" charset="0"/>
              </a:rPr>
              <a:t>	Young adolescents especially students, love to convey their messages through chit chat and online messaging. Through these ways, students are able to share their ideas and thoughts to their friends, siblings, classmates and even elders. Some feelings buried deep within, may not be seen but at least </a:t>
            </a:r>
            <a:r>
              <a:rPr lang="en-PH" altLang="en-US" sz="1100" dirty="0" smtClean="0">
                <a:solidFill>
                  <a:srgbClr val="000000"/>
                </a:solidFill>
                <a:latin typeface="Calibri" panose="020F0502020204030204" pitchFamily="34" charset="0"/>
              </a:rPr>
              <a:t>they</a:t>
            </a:r>
            <a:r>
              <a:rPr kumimoji="0" lang="en-PH" altLang="en-US" sz="1100" b="0" i="0" u="none" strike="noStrike" cap="none" normalizeH="0" baseline="0" dirty="0" smtClean="0">
                <a:ln>
                  <a:noFill/>
                </a:ln>
                <a:solidFill>
                  <a:srgbClr val="000000"/>
                </a:solidFill>
                <a:effectLst/>
                <a:latin typeface="Calibri" panose="020F0502020204030204" pitchFamily="34" charset="0"/>
              </a:rPr>
              <a:t> can be expressed in other ways. </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8" name="Text Box 8"/>
          <p:cNvSpPr txBox="1">
            <a:spLocks noChangeArrowheads="1" noChangeShapeType="1"/>
          </p:cNvSpPr>
          <p:nvPr/>
        </p:nvSpPr>
        <p:spPr bwMode="auto">
          <a:xfrm>
            <a:off x="3358836" y="4891134"/>
            <a:ext cx="3101024" cy="2300898"/>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195" tIns="36195" rIns="36195" bIns="36195"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latin typeface="Papyrus" panose="03070502060502030205" pitchFamily="66" charset="0"/>
              </a:rPr>
              <a:t>	</a:t>
            </a:r>
            <a:r>
              <a:rPr kumimoji="0" lang="en-US" altLang="en-US" sz="1100" b="0" i="0" u="none" strike="noStrike" cap="none" normalizeH="0" baseline="0" dirty="0" smtClean="0">
                <a:ln>
                  <a:noFill/>
                </a:ln>
                <a:solidFill>
                  <a:srgbClr val="000000"/>
                </a:solidFill>
                <a:effectLst/>
                <a:latin typeface="Calibri" panose="020F0502020204030204" pitchFamily="34" charset="0"/>
              </a:rPr>
              <a:t>In school, students are given freedom to pour out their emotions through written activities such as poetry writing, song composition, slogan/poster making, essays, story writing and narratives. Using these literary activities, they are able to put their ideas, beliefs and hidden opinions in written outputs.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	These kind of tasks will surely boost their confidence and enhance their creativity. It will also widen their imagination and open their minds to a new perspective.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rPr>
              <a:t>-   </a:t>
            </a:r>
            <a:r>
              <a:rPr kumimoji="0" lang="en-US" altLang="en-US" sz="1100" b="1" i="0" u="none" strike="noStrike" cap="none" normalizeH="0" baseline="0" dirty="0" smtClean="0">
                <a:ln>
                  <a:noFill/>
                </a:ln>
                <a:solidFill>
                  <a:srgbClr val="000000"/>
                </a:solidFill>
                <a:effectLst/>
              </a:rPr>
              <a:t>Bianca </a:t>
            </a:r>
            <a:r>
              <a:rPr kumimoji="0" lang="en-US" altLang="en-US" sz="1100" b="1" i="0" u="none" strike="noStrike" cap="none" normalizeH="0" baseline="0" dirty="0" err="1" smtClean="0">
                <a:ln>
                  <a:noFill/>
                </a:ln>
                <a:solidFill>
                  <a:srgbClr val="000000"/>
                </a:solidFill>
                <a:effectLst/>
              </a:rPr>
              <a:t>Pauleena</a:t>
            </a:r>
            <a:r>
              <a:rPr kumimoji="0" lang="en-US" altLang="en-US" sz="1100" b="1" i="0" u="none" strike="noStrike" cap="none" normalizeH="0" baseline="0" dirty="0" smtClean="0">
                <a:ln>
                  <a:noFill/>
                </a:ln>
                <a:solidFill>
                  <a:srgbClr val="000000"/>
                </a:solidFill>
                <a:effectLst/>
              </a:rPr>
              <a:t> </a:t>
            </a:r>
            <a:r>
              <a:rPr kumimoji="0" lang="en-US" altLang="en-US" sz="1100" b="1" i="0" u="none" strike="noStrike" cap="none" normalizeH="0" baseline="0" dirty="0" err="1" smtClean="0">
                <a:ln>
                  <a:noFill/>
                </a:ln>
                <a:solidFill>
                  <a:srgbClr val="000000"/>
                </a:solidFill>
                <a:effectLst/>
              </a:rPr>
              <a:t>Bolongan</a:t>
            </a:r>
            <a:r>
              <a:rPr kumimoji="0" lang="en-US" altLang="en-US" sz="1100" b="1" i="0" u="none" strike="noStrike" cap="none" normalizeH="0" baseline="0" dirty="0" smtClean="0">
                <a:ln>
                  <a:noFill/>
                </a:ln>
                <a:solidFill>
                  <a:srgbClr val="000000"/>
                </a:solidFill>
                <a:effectLst/>
              </a:rPr>
              <a:t>, Grade 10 Student</a:t>
            </a:r>
            <a:endParaRPr kumimoji="0" lang="en-US" altLang="en-US" sz="1100" b="0" i="0" u="none" strike="noStrike" cap="none" normalizeH="0" baseline="0" dirty="0" smtClean="0">
              <a:ln>
                <a:noFill/>
              </a:ln>
              <a:solidFill>
                <a:srgbClr val="0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panose="020F0502020204030204" pitchFamily="34" charset="0"/>
              </a:rPr>
              <a:t>	</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
        <p:nvSpPr>
          <p:cNvPr id="9" name="Text Box 9"/>
          <p:cNvSpPr txBox="1">
            <a:spLocks noChangeArrowheads="1"/>
          </p:cNvSpPr>
          <p:nvPr/>
        </p:nvSpPr>
        <p:spPr bwMode="auto">
          <a:xfrm>
            <a:off x="-377018" y="4651648"/>
            <a:ext cx="43434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outerShdw blurRad="38100" dist="38100" dir="2700000" algn="tl">
                    <a:srgbClr val="000000">
                      <a:alpha val="43137"/>
                    </a:srgbClr>
                  </a:outerShdw>
                </a:effectLst>
              </a:rPr>
              <a:t>STUDENTS ENGAGING IN WRITTEN EXPRESSIONS</a:t>
            </a:r>
            <a:endPar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endParaRPr>
          </a:p>
        </p:txBody>
      </p:sp>
      <p:sp>
        <p:nvSpPr>
          <p:cNvPr id="10" name="Text Box 10"/>
          <p:cNvSpPr txBox="1">
            <a:spLocks noChangeArrowheads="1"/>
          </p:cNvSpPr>
          <p:nvPr/>
        </p:nvSpPr>
        <p:spPr bwMode="auto">
          <a:xfrm>
            <a:off x="2434119" y="7174318"/>
            <a:ext cx="3466944" cy="568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outerShdw blurRad="38100" dist="38100" dir="2700000" algn="tl">
                    <a:srgbClr val="000000">
                      <a:alpha val="43137"/>
                    </a:srgbClr>
                  </a:outerShdw>
                </a:effectLst>
              </a:rPr>
              <a:t>NEWLY ELECTED SSG OFFICERS</a:t>
            </a:r>
            <a:endParaRPr kumimoji="0" lang="en-US" altLang="en-US" b="1" i="0" u="none" strike="noStrike" cap="none" normalizeH="0" baseline="0" dirty="0" smtClean="0">
              <a:ln>
                <a:noFill/>
              </a:ln>
              <a:solidFill>
                <a:schemeClr val="tx1"/>
              </a:solidFill>
              <a:effectLst>
                <a:outerShdw blurRad="38100" dist="38100" dir="2700000" algn="tl">
                  <a:srgbClr val="000000">
                    <a:alpha val="43137"/>
                  </a:srgbClr>
                </a:outerShdw>
              </a:effectLst>
            </a:endParaRPr>
          </a:p>
        </p:txBody>
      </p:sp>
      <p:sp>
        <p:nvSpPr>
          <p:cNvPr id="11" name="Rectangle 11"/>
          <p:cNvSpPr>
            <a:spLocks noChangeArrowheads="1"/>
          </p:cNvSpPr>
          <p:nvPr/>
        </p:nvSpPr>
        <p:spPr bwMode="auto">
          <a:xfrm>
            <a:off x="1805000" y="7541367"/>
            <a:ext cx="2285732" cy="1809765"/>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Tuffy" charset="0"/>
              </a:rPr>
              <a:t>ELEMENTARY</a:t>
            </a:r>
            <a:r>
              <a:rPr kumimoji="0" lang="en-US" altLang="en-US" sz="1100" b="0" i="0" u="none" strike="noStrike" cap="none" normalizeH="0" baseline="0" dirty="0" smtClean="0">
                <a:ln>
                  <a:noFill/>
                </a:ln>
                <a:solidFill>
                  <a:srgbClr val="000000"/>
                </a:solidFill>
                <a:effectLst/>
                <a:latin typeface="Tuffy"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PRESIDENT</a:t>
            </a:r>
            <a:r>
              <a:rPr kumimoji="0" lang="en-US" altLang="ko-KR" sz="1100" b="0" i="0" u="none" strike="noStrike" cap="none" normalizeH="0" baseline="0" dirty="0" smtClean="0">
                <a:ln>
                  <a:noFill/>
                </a:ln>
                <a:solidFill>
                  <a:srgbClr val="000000"/>
                </a:solidFill>
                <a:effectLst/>
                <a:latin typeface="Calibri" panose="020F0502020204030204" pitchFamily="34" charset="0"/>
              </a:rPr>
              <a:t> : Nina Borja</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VICE PRESIDENT </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Jorel</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Ocaba</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SECRETARY</a:t>
            </a:r>
            <a:r>
              <a:rPr kumimoji="0" lang="en-US" altLang="ko-KR" sz="1100" b="0" i="0" u="none" strike="noStrike" cap="none" normalizeH="0" baseline="0" dirty="0" smtClean="0">
                <a:ln>
                  <a:noFill/>
                </a:ln>
                <a:solidFill>
                  <a:srgbClr val="000000"/>
                </a:solidFill>
                <a:effectLst/>
                <a:latin typeface="Calibri" panose="020F0502020204030204" pitchFamily="34" charset="0"/>
              </a:rPr>
              <a:t> : Kaisha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Montinola</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libri" panose="020F0502020204030204" pitchFamily="34" charset="0"/>
              </a:rPr>
              <a:t>ASSISTANT SECRETARY </a:t>
            </a:r>
            <a:r>
              <a:rPr kumimoji="0" lang="en-US" altLang="ko-KR" sz="1100" b="0" i="0" u="none" strike="noStrike" cap="none" normalizeH="0" baseline="0" dirty="0" smtClean="0">
                <a:ln>
                  <a:noFill/>
                </a:ln>
                <a:solidFill>
                  <a:srgbClr val="000000"/>
                </a:solidFill>
                <a:effectLst/>
                <a:latin typeface="Calibri" panose="020F0502020204030204" pitchFamily="34" charset="0"/>
              </a:rPr>
              <a:t>: Alexa Miles Tan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TREASURER</a:t>
            </a:r>
            <a:r>
              <a:rPr kumimoji="0" lang="en-US" altLang="ko-KR" sz="1100" b="0" i="0" u="none" strike="noStrike" cap="none" normalizeH="0" baseline="0" dirty="0" smtClean="0">
                <a:ln>
                  <a:noFill/>
                </a:ln>
                <a:solidFill>
                  <a:srgbClr val="000000"/>
                </a:solidFill>
                <a:effectLst/>
                <a:latin typeface="Calibri" panose="020F0502020204030204" pitchFamily="34" charset="0"/>
              </a:rPr>
              <a:t> : Caroline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Camu</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AUDITOR</a:t>
            </a:r>
            <a:r>
              <a:rPr kumimoji="0" lang="en-US" altLang="ko-KR" sz="1100" b="0" i="0" u="none" strike="noStrike" cap="none" normalizeH="0" baseline="0" dirty="0" smtClean="0">
                <a:ln>
                  <a:noFill/>
                </a:ln>
                <a:solidFill>
                  <a:srgbClr val="000000"/>
                </a:solidFill>
                <a:effectLst/>
                <a:latin typeface="Calibri" panose="020F0502020204030204" pitchFamily="34" charset="0"/>
              </a:rPr>
              <a:t>: Eliana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Jumonong</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P.I.O </a:t>
            </a:r>
            <a:r>
              <a:rPr kumimoji="0" lang="en-US" altLang="ko-KR" sz="1100" b="0" i="0" u="none" strike="noStrike" cap="none" normalizeH="0" baseline="0" dirty="0" smtClean="0">
                <a:ln>
                  <a:noFill/>
                </a:ln>
                <a:solidFill>
                  <a:srgbClr val="000000"/>
                </a:solidFill>
                <a:effectLst/>
                <a:latin typeface="Calibri" panose="020F0502020204030204" pitchFamily="34" charset="0"/>
              </a:rPr>
              <a:t>: Princess Ani</a:t>
            </a:r>
            <a:r>
              <a:rPr kumimoji="0" lang="en-US" altLang="ko-KR" sz="1100" b="0" i="0" u="none" strike="noStrike" cap="none" normalizeH="0" baseline="0" noProof="1" smtClean="0">
                <a:ln>
                  <a:noFill/>
                </a:ln>
                <a:solidFill>
                  <a:srgbClr val="000000"/>
                </a:solidFill>
                <a:effectLst/>
                <a:latin typeface="Calibri" panose="020F0502020204030204" pitchFamily="34" charset="0"/>
              </a:rPr>
              <a:t>ñ</a:t>
            </a:r>
            <a:r>
              <a:rPr kumimoji="0" lang="en-US" altLang="ko-KR" sz="1100" b="0" i="0" u="none" strike="noStrike" cap="none" normalizeH="0" baseline="0" dirty="0" smtClean="0">
                <a:ln>
                  <a:noFill/>
                </a:ln>
                <a:solidFill>
                  <a:srgbClr val="000000"/>
                </a:solidFill>
                <a:effectLst/>
                <a:latin typeface="Calibri" panose="020F0502020204030204" pitchFamily="34" charset="0"/>
              </a:rPr>
              <a:t>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600" b="0" i="0" u="none" strike="noStrike" cap="none" normalizeH="0" baseline="0" dirty="0" smtClean="0">
                <a:ln>
                  <a:noFill/>
                </a:ln>
                <a:solidFill>
                  <a:srgbClr val="000000"/>
                </a:solidFill>
                <a:effectLst/>
                <a:latin typeface="Calibri" panose="020F050202020403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2" name="Rectangle 12"/>
          <p:cNvSpPr>
            <a:spLocks noChangeArrowheads="1"/>
          </p:cNvSpPr>
          <p:nvPr/>
        </p:nvSpPr>
        <p:spPr bwMode="auto">
          <a:xfrm>
            <a:off x="4149902" y="7535247"/>
            <a:ext cx="2309957" cy="3139207"/>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1" i="0" u="none" strike="noStrike" cap="none" normalizeH="0" baseline="0" dirty="0" smtClean="0">
                <a:ln>
                  <a:noFill/>
                </a:ln>
                <a:solidFill>
                  <a:srgbClr val="000000"/>
                </a:solidFill>
                <a:effectLst/>
                <a:latin typeface="Tuffy" charset="0"/>
              </a:rPr>
              <a:t>HIGH SCHOOL</a:t>
            </a:r>
            <a:r>
              <a:rPr kumimoji="0" lang="en-US" altLang="ko-KR" sz="1100" b="0" i="0" u="none" strike="noStrike" cap="none" normalizeH="0" baseline="0" dirty="0" smtClean="0">
                <a:ln>
                  <a:noFill/>
                </a:ln>
                <a:solidFill>
                  <a:srgbClr val="000000"/>
                </a:solidFill>
                <a:effectLst/>
                <a:latin typeface="Tuffy" charset="0"/>
              </a:rPr>
              <a:t>:</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PRESIDENT</a:t>
            </a:r>
            <a:r>
              <a:rPr kumimoji="0" lang="en-US" altLang="ko-KR" sz="1100" b="0" i="0" u="none" strike="noStrike" cap="none" normalizeH="0" baseline="0" dirty="0" smtClean="0">
                <a:ln>
                  <a:noFill/>
                </a:ln>
                <a:solidFill>
                  <a:srgbClr val="000000"/>
                </a:solidFill>
                <a:effectLst/>
                <a:latin typeface="Calibri" panose="020F0502020204030204" pitchFamily="34" charset="0"/>
              </a:rPr>
              <a:t> :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Chenne</a:t>
            </a:r>
            <a:r>
              <a:rPr kumimoji="0" lang="en-US" altLang="ko-KR" sz="1100" b="0" i="0" u="none" strike="noStrike" cap="none" normalizeH="0" baseline="0" dirty="0" smtClean="0">
                <a:ln>
                  <a:noFill/>
                </a:ln>
                <a:solidFill>
                  <a:srgbClr val="000000"/>
                </a:solidFill>
                <a:effectLst/>
                <a:latin typeface="Calibri" panose="020F0502020204030204" pitchFamily="34" charset="0"/>
              </a:rPr>
              <a:t> Yvette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Torbeles</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VICE PRESIDENT </a:t>
            </a:r>
            <a:r>
              <a:rPr kumimoji="0" lang="en-US" altLang="ko-KR" sz="1100" b="0" i="0" u="none" strike="noStrike" cap="none" normalizeH="0" baseline="0" dirty="0" smtClean="0">
                <a:ln>
                  <a:noFill/>
                </a:ln>
                <a:solidFill>
                  <a:srgbClr val="000000"/>
                </a:solidFill>
                <a:effectLst/>
                <a:latin typeface="Calibri" panose="020F0502020204030204" pitchFamily="34" charset="0"/>
              </a:rPr>
              <a:t>: Sofia Lauren Jayme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SECRETARY </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Achille</a:t>
            </a:r>
            <a:r>
              <a:rPr kumimoji="0" lang="en-US" altLang="ko-KR" sz="1100" b="0" i="0" u="none" strike="noStrike" cap="none" normalizeH="0" baseline="0" dirty="0" smtClean="0">
                <a:ln>
                  <a:noFill/>
                </a:ln>
                <a:solidFill>
                  <a:srgbClr val="000000"/>
                </a:solidFill>
                <a:effectLst/>
                <a:latin typeface="Calibri" panose="020F0502020204030204" pitchFamily="34" charset="0"/>
              </a:rPr>
              <a:t> Lorenzo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Lanutan</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ASSISTANT SECRETARY </a:t>
            </a:r>
            <a:r>
              <a:rPr kumimoji="0" lang="en-US" altLang="ko-KR" sz="1100" b="0" i="0" u="none" strike="noStrike" cap="none" normalizeH="0" baseline="0" dirty="0" smtClean="0">
                <a:ln>
                  <a:noFill/>
                </a:ln>
                <a:solidFill>
                  <a:srgbClr val="000000"/>
                </a:solidFill>
                <a:effectLst/>
                <a:latin typeface="Calibri" panose="020F0502020204030204" pitchFamily="34" charset="0"/>
              </a:rPr>
              <a:t>: Sebastian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Tabares</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TREASURER</a:t>
            </a:r>
            <a:r>
              <a:rPr kumimoji="0" lang="en-US" altLang="ko-KR" sz="1100" b="0" i="0" u="none" strike="noStrike" cap="none" normalizeH="0" baseline="0" dirty="0" smtClean="0">
                <a:ln>
                  <a:noFill/>
                </a:ln>
                <a:solidFill>
                  <a:srgbClr val="000000"/>
                </a:solidFill>
                <a:effectLst/>
                <a:latin typeface="Calibri" panose="020F0502020204030204" pitchFamily="34" charset="0"/>
              </a:rPr>
              <a:t> :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Holiver</a:t>
            </a:r>
            <a:r>
              <a:rPr kumimoji="0" lang="en-US" altLang="ko-KR" sz="1100" b="0" i="0" u="none" strike="noStrike" cap="none" normalizeH="0" baseline="0" dirty="0" smtClean="0">
                <a:ln>
                  <a:noFill/>
                </a:ln>
                <a:solidFill>
                  <a:srgbClr val="000000"/>
                </a:solidFill>
                <a:effectLst/>
                <a:latin typeface="Calibri" panose="020F0502020204030204" pitchFamily="34" charset="0"/>
              </a:rPr>
              <a:t> Bustillo</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AUDITOR</a:t>
            </a:r>
            <a:r>
              <a:rPr kumimoji="0" lang="en-US" altLang="ko-KR" sz="1100" b="0" i="0" u="none" strike="noStrike" cap="none" normalizeH="0" baseline="0" dirty="0" smtClean="0">
                <a:ln>
                  <a:noFill/>
                </a:ln>
                <a:solidFill>
                  <a:srgbClr val="000000"/>
                </a:solidFill>
                <a:effectLst/>
                <a:latin typeface="Calibri" panose="020F0502020204030204" pitchFamily="34" charset="0"/>
              </a:rPr>
              <a:t> : Alfred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Theress</a:t>
            </a:r>
            <a:r>
              <a:rPr kumimoji="0" lang="en-US" altLang="ko-KR" sz="1100" b="0" i="0" u="none" strike="noStrike" cap="none" normalizeH="0" baseline="0" dirty="0" smtClean="0">
                <a:ln>
                  <a:noFill/>
                </a:ln>
                <a:solidFill>
                  <a:srgbClr val="000000"/>
                </a:solidFill>
                <a:effectLst/>
                <a:latin typeface="Calibri" panose="020F0502020204030204" pitchFamily="34" charset="0"/>
              </a:rPr>
              <a:t> Labra</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P.I.O </a:t>
            </a:r>
            <a:r>
              <a:rPr kumimoji="0" lang="en-US" altLang="ko-KR" sz="1100" b="0" i="0" u="none" strike="noStrike" cap="none" normalizeH="0" baseline="0" dirty="0" smtClean="0">
                <a:ln>
                  <a:noFill/>
                </a:ln>
                <a:solidFill>
                  <a:srgbClr val="000000"/>
                </a:solidFill>
                <a:effectLst/>
                <a:latin typeface="Calibri" panose="020F0502020204030204" pitchFamily="34" charset="0"/>
              </a:rPr>
              <a:t>: Christine Eunice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Dalagan</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id-ID" altLang="ko-KR" sz="700" dirty="0">
              <a:solidFill>
                <a:srgbClr val="000000"/>
              </a:solidFill>
              <a:latin typeface="Alice and the Wicked Monster"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libri" panose="020F0502020204030204" pitchFamily="34" charset="0"/>
              </a:rPr>
              <a:t>GRADE LEVEL REPRESENTATIVES</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7</a:t>
            </a:r>
            <a:r>
              <a:rPr kumimoji="0" lang="en-US" altLang="ko-KR" sz="1100" b="0" i="0" u="none" strike="noStrike" cap="none" normalizeH="0" baseline="0" dirty="0" smtClean="0">
                <a:ln>
                  <a:noFill/>
                </a:ln>
                <a:solidFill>
                  <a:srgbClr val="000000"/>
                </a:solidFill>
                <a:effectLst/>
                <a:latin typeface="Calibri" panose="020F0502020204030204" pitchFamily="34" charset="0"/>
              </a:rPr>
              <a:t>: Mary Claire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Limson</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8</a:t>
            </a:r>
            <a:r>
              <a:rPr kumimoji="0" lang="en-US" altLang="ko-KR" sz="1100" b="0" i="0" u="none" strike="noStrike" cap="none" normalizeH="0" baseline="0" dirty="0" smtClean="0">
                <a:ln>
                  <a:noFill/>
                </a:ln>
                <a:solidFill>
                  <a:srgbClr val="000000"/>
                </a:solidFill>
                <a:effectLst/>
                <a:latin typeface="Calibri" panose="020F0502020204030204" pitchFamily="34" charset="0"/>
              </a:rPr>
              <a:t>: Rafael Christian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Ronccesvalles</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9</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Jeg</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Baltazar</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10</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Jimin</a:t>
            </a:r>
            <a:r>
              <a:rPr kumimoji="0" lang="en-US" altLang="ko-KR" sz="1100" b="0" i="0" u="none" strike="noStrike" cap="none" normalizeH="0" baseline="0" dirty="0" smtClean="0">
                <a:ln>
                  <a:noFill/>
                </a:ln>
                <a:solidFill>
                  <a:srgbClr val="000000"/>
                </a:solidFill>
                <a:effectLst/>
                <a:latin typeface="Calibri" panose="020F0502020204030204" pitchFamily="34" charset="0"/>
              </a:rPr>
              <a:t> (Amy) Hwang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11</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Maevan</a:t>
            </a:r>
            <a:r>
              <a:rPr kumimoji="0" lang="en-US" altLang="ko-KR" sz="1100" b="0" i="0" u="none" strike="noStrike" cap="none" normalizeH="0" baseline="0" dirty="0" smtClean="0">
                <a:ln>
                  <a:noFill/>
                </a:ln>
                <a:solidFill>
                  <a:srgbClr val="000000"/>
                </a:solidFill>
                <a:effectLst/>
                <a:latin typeface="Calibri" panose="020F0502020204030204" pitchFamily="34" charset="0"/>
              </a:rPr>
              <a:t> Rose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Durterte</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100" b="1" i="0" u="sng" strike="noStrike" cap="none" normalizeH="0" baseline="0" dirty="0" smtClean="0">
                <a:ln>
                  <a:noFill/>
                </a:ln>
                <a:solidFill>
                  <a:srgbClr val="000000"/>
                </a:solidFill>
                <a:effectLst/>
                <a:latin typeface="Calibri" panose="020F0502020204030204" pitchFamily="34" charset="0"/>
              </a:rPr>
              <a:t>GRADE 12</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Charin</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Onyou</a:t>
            </a:r>
            <a:r>
              <a:rPr kumimoji="0" lang="en-US" altLang="ko-KR" sz="1100" b="0" i="0" u="none" strike="noStrike" cap="none" normalizeH="0" baseline="0" dirty="0" smtClean="0">
                <a:ln>
                  <a:noFill/>
                </a:ln>
                <a:solidFill>
                  <a:srgbClr val="000000"/>
                </a:solidFill>
                <a:effectLst/>
                <a:latin typeface="Calibri" panose="020F0502020204030204" pitchFamily="34" charset="0"/>
              </a:rPr>
              <a:t> </a:t>
            </a:r>
            <a:r>
              <a:rPr kumimoji="0" lang="en-US" altLang="ko-KR" sz="1100" b="0" i="0" u="none" strike="noStrike" cap="none" normalizeH="0" baseline="0" dirty="0" err="1" smtClean="0">
                <a:ln>
                  <a:noFill/>
                </a:ln>
                <a:solidFill>
                  <a:srgbClr val="000000"/>
                </a:solidFill>
                <a:effectLst/>
                <a:latin typeface="Calibri" panose="020F0502020204030204" pitchFamily="34" charset="0"/>
              </a:rPr>
              <a:t>Chae</a:t>
            </a:r>
            <a:endParaRPr kumimoji="0" lang="en-US" altLang="ko-KR" sz="1100" b="0" i="0" u="none" strike="noStrike" cap="none" normalizeH="0" baseline="0" dirty="0" smtClean="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pic>
        <p:nvPicPr>
          <p:cNvPr id="2061" name="Picture 13" descr="39049670_1962462200443673_1129348297429876736_o"/>
          <p:cNvPicPr>
            <a:picLocks noChangeAspect="1" noChangeArrowheads="1"/>
          </p:cNvPicPr>
          <p:nvPr/>
        </p:nvPicPr>
        <p:blipFill>
          <a:blip r:embed="rId3" cstate="print">
            <a:extLst>
              <a:ext uri="{28A0092B-C50C-407E-A947-70E740481C1C}">
                <a14:useLocalDpi xmlns:a14="http://schemas.microsoft.com/office/drawing/2010/main" val="0"/>
              </a:ext>
            </a:extLst>
          </a:blip>
          <a:srcRect t="21802" b="16751"/>
          <a:stretch>
            <a:fillRect/>
          </a:stretch>
        </p:blipFill>
        <p:spPr bwMode="auto">
          <a:xfrm>
            <a:off x="1790124" y="9593692"/>
            <a:ext cx="2309908" cy="8568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3" name="Text Box 14"/>
          <p:cNvSpPr txBox="1">
            <a:spLocks noChangeArrowheads="1"/>
          </p:cNvSpPr>
          <p:nvPr/>
        </p:nvSpPr>
        <p:spPr bwMode="auto">
          <a:xfrm>
            <a:off x="2319216" y="10475846"/>
            <a:ext cx="1143000" cy="1714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 b="0" i="0" u="none" strike="noStrike" cap="none" normalizeH="0" baseline="0" dirty="0" smtClean="0">
                <a:ln>
                  <a:noFill/>
                </a:ln>
                <a:solidFill>
                  <a:srgbClr val="000000"/>
                </a:solidFill>
                <a:effectLst/>
                <a:latin typeface="Calibri" panose="020F0502020204030204" pitchFamily="34" charset="0"/>
              </a:rPr>
              <a:t>Photo by: T. </a:t>
            </a:r>
            <a:r>
              <a:rPr kumimoji="0" lang="en-US" altLang="en-US" sz="600" b="0" i="0" u="none" strike="noStrike" cap="none" normalizeH="0" baseline="0" dirty="0" err="1" smtClean="0">
                <a:ln>
                  <a:noFill/>
                </a:ln>
                <a:solidFill>
                  <a:srgbClr val="000000"/>
                </a:solidFill>
                <a:effectLst/>
                <a:latin typeface="Calibri" panose="020F0502020204030204" pitchFamily="34" charset="0"/>
              </a:rPr>
              <a:t>Edz</a:t>
            </a:r>
            <a:r>
              <a:rPr kumimoji="0" lang="en-US" altLang="en-US" sz="600" b="0" i="0" u="none" strike="noStrike" cap="none" normalizeH="0" baseline="0" dirty="0" smtClean="0">
                <a:ln>
                  <a:noFill/>
                </a:ln>
                <a:solidFill>
                  <a:srgbClr val="000000"/>
                </a:solidFill>
                <a:effectLst/>
                <a:latin typeface="Calibri" panose="020F0502020204030204" pitchFamily="34" charset="0"/>
              </a:rPr>
              <a:t> </a:t>
            </a:r>
            <a:r>
              <a:rPr kumimoji="0" lang="en-US" altLang="en-US" sz="600" b="0" i="0" u="none" strike="noStrike" cap="none" normalizeH="0" baseline="0" dirty="0" err="1" smtClean="0">
                <a:ln>
                  <a:noFill/>
                </a:ln>
                <a:solidFill>
                  <a:srgbClr val="000000"/>
                </a:solidFill>
                <a:effectLst/>
                <a:latin typeface="Calibri" panose="020F0502020204030204" pitchFamily="34" charset="0"/>
              </a:rPr>
              <a:t>Moscoso</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15" name="Straight Connector 14"/>
          <p:cNvCxnSpPr/>
          <p:nvPr/>
        </p:nvCxnSpPr>
        <p:spPr>
          <a:xfrm>
            <a:off x="1842566" y="827737"/>
            <a:ext cx="4617293" cy="0"/>
          </a:xfrm>
          <a:prstGeom prst="line">
            <a:avLst/>
          </a:prstGeom>
          <a:ln>
            <a:solidFill>
              <a:srgbClr val="007033"/>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73767" y="506624"/>
            <a:ext cx="762725" cy="369332"/>
          </a:xfrm>
          <a:prstGeom prst="rect">
            <a:avLst/>
          </a:prstGeom>
          <a:noFill/>
        </p:spPr>
        <p:txBody>
          <a:bodyPr wrap="square" rtlCol="0">
            <a:spAutoFit/>
          </a:bodyPr>
          <a:lstStyle/>
          <a:p>
            <a:r>
              <a:rPr lang="en-PH" b="1" dirty="0" smtClean="0">
                <a:ln w="22225">
                  <a:solidFill>
                    <a:schemeClr val="accent2"/>
                  </a:solidFill>
                  <a:prstDash val="solid"/>
                </a:ln>
                <a:solidFill>
                  <a:schemeClr val="accent2">
                    <a:lumMod val="40000"/>
                    <a:lumOff val="60000"/>
                  </a:schemeClr>
                </a:solidFill>
              </a:rPr>
              <a:t>2</a:t>
            </a:r>
            <a:endParaRPr lang="en-PH" b="1" dirty="0">
              <a:ln w="22225">
                <a:solidFill>
                  <a:schemeClr val="accent2"/>
                </a:solidFill>
                <a:prstDash val="solid"/>
              </a:ln>
              <a:solidFill>
                <a:schemeClr val="accent2">
                  <a:lumMod val="40000"/>
                  <a:lumOff val="60000"/>
                </a:schemeClr>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879878394"/>
              </p:ext>
            </p:extLst>
          </p:nvPr>
        </p:nvGraphicFramePr>
        <p:xfrm>
          <a:off x="358500" y="7410721"/>
          <a:ext cx="1351250" cy="3225279"/>
        </p:xfrm>
        <a:graphic>
          <a:graphicData uri="http://schemas.openxmlformats.org/drawingml/2006/table">
            <a:tbl>
              <a:tblPr firstRow="1" bandRow="1">
                <a:tableStyleId>{5C22544A-7EE6-4342-B048-85BDC9FD1C3A}</a:tableStyleId>
              </a:tblPr>
              <a:tblGrid>
                <a:gridCol w="486150">
                  <a:extLst>
                    <a:ext uri="{9D8B030D-6E8A-4147-A177-3AD203B41FA5}">
                      <a16:colId xmlns:a16="http://schemas.microsoft.com/office/drawing/2014/main" xmlns="" val="2977698032"/>
                    </a:ext>
                  </a:extLst>
                </a:gridCol>
                <a:gridCol w="865100">
                  <a:extLst>
                    <a:ext uri="{9D8B030D-6E8A-4147-A177-3AD203B41FA5}">
                      <a16:colId xmlns:a16="http://schemas.microsoft.com/office/drawing/2014/main" xmlns="" val="1748605765"/>
                    </a:ext>
                  </a:extLst>
                </a:gridCol>
              </a:tblGrid>
              <a:tr h="438355">
                <a:tc gridSpan="2">
                  <a:txBody>
                    <a:bodyPr/>
                    <a:lstStyle/>
                    <a:p>
                      <a:pPr algn="ctr"/>
                      <a:r>
                        <a:rPr lang="en-PH" sz="1200" b="0" dirty="0" smtClean="0"/>
                        <a:t>Important Dates to Remember</a:t>
                      </a:r>
                      <a:endParaRPr lang="en-PH" sz="1200" b="0" dirty="0"/>
                    </a:p>
                  </a:txBody>
                  <a:tcPr/>
                </a:tc>
                <a:tc hMerge="1">
                  <a:txBody>
                    <a:bodyPr/>
                    <a:lstStyle/>
                    <a:p>
                      <a:endParaRPr lang="en-PH" dirty="0"/>
                    </a:p>
                  </a:txBody>
                  <a:tcPr/>
                </a:tc>
                <a:extLst>
                  <a:ext uri="{0D108BD9-81ED-4DB2-BD59-A6C34878D82A}">
                    <a16:rowId xmlns:a16="http://schemas.microsoft.com/office/drawing/2014/main" xmlns="" val="3317404307"/>
                  </a:ext>
                </a:extLst>
              </a:tr>
              <a:tr h="248401">
                <a:tc gridSpan="2">
                  <a:txBody>
                    <a:bodyPr/>
                    <a:lstStyle/>
                    <a:p>
                      <a:r>
                        <a:rPr lang="en-PH" sz="1100" dirty="0" smtClean="0"/>
                        <a:t>August</a:t>
                      </a:r>
                      <a:endParaRPr lang="en-PH" sz="1100" dirty="0"/>
                    </a:p>
                  </a:txBody>
                  <a:tcPr/>
                </a:tc>
                <a:tc hMerge="1">
                  <a:txBody>
                    <a:bodyPr/>
                    <a:lstStyle/>
                    <a:p>
                      <a:pPr algn="l"/>
                      <a:endParaRPr lang="en-PH" sz="1100" dirty="0" smtClean="0"/>
                    </a:p>
                  </a:txBody>
                  <a:tcPr/>
                </a:tc>
                <a:extLst>
                  <a:ext uri="{0D108BD9-81ED-4DB2-BD59-A6C34878D82A}">
                    <a16:rowId xmlns:a16="http://schemas.microsoft.com/office/drawing/2014/main" xmlns="" val="1921236292"/>
                  </a:ext>
                </a:extLst>
              </a:tr>
              <a:tr h="299199">
                <a:tc>
                  <a:txBody>
                    <a:bodyPr/>
                    <a:lstStyle/>
                    <a:p>
                      <a:r>
                        <a:rPr lang="en-PH" sz="1100" dirty="0" smtClean="0"/>
                        <a:t>21</a:t>
                      </a: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PH" sz="1100" dirty="0" err="1" smtClean="0"/>
                        <a:t>Eid’ul</a:t>
                      </a:r>
                      <a:r>
                        <a:rPr lang="en-PH" sz="1100" dirty="0" smtClean="0"/>
                        <a:t> </a:t>
                      </a:r>
                      <a:r>
                        <a:rPr lang="en-PH" sz="1100" dirty="0" err="1" smtClean="0"/>
                        <a:t>Adha</a:t>
                      </a:r>
                      <a:endParaRPr lang="en-PH" sz="1100" dirty="0" smtClean="0"/>
                    </a:p>
                  </a:txBody>
                  <a:tcPr/>
                </a:tc>
                <a:extLst>
                  <a:ext uri="{0D108BD9-81ED-4DB2-BD59-A6C34878D82A}">
                    <a16:rowId xmlns:a16="http://schemas.microsoft.com/office/drawing/2014/main" xmlns="" val="3856906212"/>
                  </a:ext>
                </a:extLst>
              </a:tr>
              <a:tr h="730591">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n-PH" sz="1100" dirty="0" smtClean="0"/>
                    </a:p>
                    <a:p>
                      <a:pPr marL="0" marR="0" indent="0" algn="l" defTabSz="685800" rtl="0" eaLnBrk="1" fontAlgn="auto" latinLnBrk="0" hangingPunct="1">
                        <a:lnSpc>
                          <a:spcPct val="100000"/>
                        </a:lnSpc>
                        <a:spcBef>
                          <a:spcPts val="0"/>
                        </a:spcBef>
                        <a:spcAft>
                          <a:spcPts val="0"/>
                        </a:spcAft>
                        <a:buClrTx/>
                        <a:buSzTx/>
                        <a:buFontTx/>
                        <a:buNone/>
                        <a:tabLst/>
                        <a:defRPr/>
                      </a:pPr>
                      <a:r>
                        <a:rPr lang="en-PH" sz="1100" dirty="0" smtClean="0"/>
                        <a:t>24</a:t>
                      </a:r>
                    </a:p>
                    <a:p>
                      <a:endParaRPr lang="en-PH" sz="1100" dirty="0"/>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PH" sz="1100" dirty="0" smtClean="0"/>
                        <a:t>Preschool Dress Up like Mom and Dad</a:t>
                      </a:r>
                    </a:p>
                  </a:txBody>
                  <a:tcPr/>
                </a:tc>
                <a:extLst>
                  <a:ext uri="{0D108BD9-81ED-4DB2-BD59-A6C34878D82A}">
                    <a16:rowId xmlns:a16="http://schemas.microsoft.com/office/drawing/2014/main" xmlns="" val="1445502042"/>
                  </a:ext>
                </a:extLst>
              </a:tr>
              <a:tr h="410958">
                <a:tc>
                  <a:txBody>
                    <a:bodyPr/>
                    <a:lstStyle/>
                    <a:p>
                      <a:r>
                        <a:rPr lang="en-PH" sz="1100" dirty="0" smtClean="0"/>
                        <a:t>27</a:t>
                      </a:r>
                      <a:endParaRPr lang="en-PH" sz="1100" dirty="0"/>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PH" sz="1100" dirty="0" smtClean="0"/>
                        <a:t>National Heroes Day</a:t>
                      </a:r>
                    </a:p>
                  </a:txBody>
                  <a:tcPr/>
                </a:tc>
                <a:extLst>
                  <a:ext uri="{0D108BD9-81ED-4DB2-BD59-A6C34878D82A}">
                    <a16:rowId xmlns:a16="http://schemas.microsoft.com/office/drawing/2014/main" xmlns="" val="1105764635"/>
                  </a:ext>
                </a:extLst>
              </a:tr>
              <a:tr h="730591">
                <a:tc>
                  <a:txBody>
                    <a:bodyPr/>
                    <a:lstStyle/>
                    <a:p>
                      <a:r>
                        <a:rPr lang="en-PH" sz="1100" dirty="0" smtClean="0"/>
                        <a:t>31</a:t>
                      </a:r>
                      <a:endParaRPr lang="en-PH" sz="1100" dirty="0"/>
                    </a:p>
                  </a:txBody>
                  <a:tcPr/>
                </a:tc>
                <a:tc>
                  <a:txBody>
                    <a:bodyPr/>
                    <a:lstStyle/>
                    <a:p>
                      <a:pPr algn="l"/>
                      <a:r>
                        <a:rPr lang="en-PH" sz="1100" dirty="0" err="1" smtClean="0"/>
                        <a:t>Buwan</a:t>
                      </a:r>
                      <a:r>
                        <a:rPr lang="en-PH" sz="1100" dirty="0" smtClean="0"/>
                        <a:t> ng </a:t>
                      </a:r>
                      <a:r>
                        <a:rPr lang="en-PH" sz="1100" dirty="0" err="1" smtClean="0"/>
                        <a:t>Wika</a:t>
                      </a:r>
                      <a:r>
                        <a:rPr lang="en-PH" sz="1100" dirty="0" smtClean="0"/>
                        <a:t> </a:t>
                      </a:r>
                      <a:r>
                        <a:rPr lang="en-PH" sz="1100" dirty="0" err="1" smtClean="0"/>
                        <a:t>Culmina</a:t>
                      </a:r>
                      <a:r>
                        <a:rPr lang="en-PH" sz="1100" dirty="0" smtClean="0"/>
                        <a:t>-ting Activity</a:t>
                      </a:r>
                      <a:endParaRPr lang="en-PH" sz="1100" dirty="0"/>
                    </a:p>
                  </a:txBody>
                  <a:tcPr/>
                </a:tc>
                <a:extLst>
                  <a:ext uri="{0D108BD9-81ED-4DB2-BD59-A6C34878D82A}">
                    <a16:rowId xmlns:a16="http://schemas.microsoft.com/office/drawing/2014/main" xmlns="" val="699763167"/>
                  </a:ext>
                </a:extLst>
              </a:tr>
              <a:tr h="248401">
                <a:tc>
                  <a:txBody>
                    <a:bodyPr/>
                    <a:lstStyle/>
                    <a:p>
                      <a:endParaRPr lang="en-PH" sz="1100" dirty="0"/>
                    </a:p>
                  </a:txBody>
                  <a:tcPr/>
                </a:tc>
                <a:tc>
                  <a:txBody>
                    <a:bodyPr/>
                    <a:lstStyle/>
                    <a:p>
                      <a:pPr algn="l"/>
                      <a:endParaRPr lang="en-PH" sz="1100" dirty="0"/>
                    </a:p>
                  </a:txBody>
                  <a:tcPr/>
                </a:tc>
                <a:extLst>
                  <a:ext uri="{0D108BD9-81ED-4DB2-BD59-A6C34878D82A}">
                    <a16:rowId xmlns:a16="http://schemas.microsoft.com/office/drawing/2014/main" xmlns="" val="4175617046"/>
                  </a:ext>
                </a:extLst>
              </a:tr>
            </a:tbl>
          </a:graphicData>
        </a:graphic>
      </p:graphicFrame>
    </p:spTree>
    <p:extLst>
      <p:ext uri="{BB962C8B-B14F-4D97-AF65-F5344CB8AC3E}">
        <p14:creationId xmlns:p14="http://schemas.microsoft.com/office/powerpoint/2010/main" val="3415647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866</TotalTime>
  <Words>695</Words>
  <Application>Microsoft Office PowerPoint</Application>
  <PresentationFormat>Custom</PresentationFormat>
  <Paragraphs>99</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Leonila Nengasca</dc:creator>
  <cp:lastModifiedBy>St.Paul Laptop</cp:lastModifiedBy>
  <cp:revision>49</cp:revision>
  <cp:lastPrinted>2018-08-23T05:11:35Z</cp:lastPrinted>
  <dcterms:created xsi:type="dcterms:W3CDTF">2018-08-20T02:07:00Z</dcterms:created>
  <dcterms:modified xsi:type="dcterms:W3CDTF">2018-09-04T00:23:47Z</dcterms:modified>
</cp:coreProperties>
</file>